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502" r:id="rId5"/>
    <p:sldId id="505" r:id="rId6"/>
    <p:sldId id="506" r:id="rId7"/>
    <p:sldId id="511" r:id="rId8"/>
  </p:sldIdLst>
  <p:sldSz cx="9144000" cy="6858000" type="screen4x3"/>
  <p:notesSz cx="6669088" cy="987266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9">
          <p15:clr>
            <a:srgbClr val="A4A3A4"/>
          </p15:clr>
        </p15:guide>
        <p15:guide id="2" orient="horz" pos="2750">
          <p15:clr>
            <a:srgbClr val="A4A3A4"/>
          </p15:clr>
        </p15:guide>
        <p15:guide id="3" orient="horz" pos="4065">
          <p15:clr>
            <a:srgbClr val="A4A3A4"/>
          </p15:clr>
        </p15:guide>
        <p15:guide id="4" pos="5511">
          <p15:clr>
            <a:srgbClr val="A4A3A4"/>
          </p15:clr>
        </p15:guide>
        <p15:guide id="5" pos="24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nhl302" initials="k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CBD0"/>
    <a:srgbClr val="F3BB33"/>
    <a:srgbClr val="FF3300"/>
    <a:srgbClr val="EDE7E9"/>
    <a:srgbClr val="EDE785"/>
    <a:srgbClr val="830051"/>
    <a:srgbClr val="F35733"/>
    <a:srgbClr val="F333BB"/>
    <a:srgbClr val="9B3373"/>
    <a:srgbClr val="6F5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34615" autoAdjust="0"/>
    <p:restoredTop sz="86441" autoAdjust="0"/>
  </p:normalViewPr>
  <p:slideViewPr>
    <p:cSldViewPr>
      <p:cViewPr varScale="1">
        <p:scale>
          <a:sx n="92" d="100"/>
          <a:sy n="92" d="100"/>
        </p:scale>
        <p:origin x="1908" y="90"/>
      </p:cViewPr>
      <p:guideLst>
        <p:guide orient="horz" pos="289"/>
        <p:guide orient="horz" pos="2750"/>
        <p:guide orient="horz" pos="4065"/>
        <p:guide pos="5511"/>
        <p:guide pos="249"/>
      </p:guideLst>
    </p:cSldViewPr>
  </p:slideViewPr>
  <p:outlineViewPr>
    <p:cViewPr>
      <p:scale>
        <a:sx n="33" d="100"/>
        <a:sy n="33" d="100"/>
      </p:scale>
      <p:origin x="22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5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8A5AA8-03EF-4187-B4BD-FB3F48130AB4}" type="datetimeFigureOut">
              <a:rPr lang="en-GB" smtClean="0"/>
              <a:pPr/>
              <a:t>20/12/2014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88925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377363"/>
            <a:ext cx="288925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BE042F-548C-485C-91CD-C132D449924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80476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90137" cy="493097"/>
          </a:xfrm>
          <a:prstGeom prst="rect">
            <a:avLst/>
          </a:prstGeom>
        </p:spPr>
        <p:txBody>
          <a:bodyPr vert="horz" lIns="87252" tIns="43626" rIns="87252" bIns="43626" rtlCol="0"/>
          <a:lstStyle>
            <a:lvl1pPr algn="l">
              <a:defRPr sz="11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461" y="1"/>
            <a:ext cx="2890137" cy="493097"/>
          </a:xfrm>
          <a:prstGeom prst="rect">
            <a:avLst/>
          </a:prstGeom>
        </p:spPr>
        <p:txBody>
          <a:bodyPr vert="horz" lIns="87252" tIns="43626" rIns="87252" bIns="43626" rtlCol="0"/>
          <a:lstStyle>
            <a:lvl1pPr algn="r">
              <a:defRPr sz="1100"/>
            </a:lvl1pPr>
          </a:lstStyle>
          <a:p>
            <a:fld id="{47D566FC-D7AA-4E72-B99D-27571E2EBFC0}" type="datetimeFigureOut">
              <a:rPr lang="sv-SE" smtClean="0"/>
              <a:pPr/>
              <a:t>2014-12-20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68363" y="741363"/>
            <a:ext cx="4932362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252" tIns="43626" rIns="87252" bIns="43626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611" y="4689017"/>
            <a:ext cx="5335867" cy="4442469"/>
          </a:xfrm>
          <a:prstGeom prst="rect">
            <a:avLst/>
          </a:prstGeom>
        </p:spPr>
        <p:txBody>
          <a:bodyPr vert="horz" lIns="87252" tIns="43626" rIns="87252" bIns="4362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035"/>
            <a:ext cx="2890137" cy="493097"/>
          </a:xfrm>
          <a:prstGeom prst="rect">
            <a:avLst/>
          </a:prstGeom>
        </p:spPr>
        <p:txBody>
          <a:bodyPr vert="horz" lIns="87252" tIns="43626" rIns="87252" bIns="43626" rtlCol="0" anchor="b"/>
          <a:lstStyle>
            <a:lvl1pPr algn="l">
              <a:defRPr sz="11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461" y="9378035"/>
            <a:ext cx="2890137" cy="493097"/>
          </a:xfrm>
          <a:prstGeom prst="rect">
            <a:avLst/>
          </a:prstGeom>
        </p:spPr>
        <p:txBody>
          <a:bodyPr vert="horz" lIns="87252" tIns="43626" rIns="87252" bIns="43626" rtlCol="0" anchor="b"/>
          <a:lstStyle>
            <a:lvl1pPr algn="r">
              <a:defRPr sz="1100"/>
            </a:lvl1pPr>
          </a:lstStyle>
          <a:p>
            <a:fld id="{4C79395C-D1BA-4D34-9C05-4261DAB2786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676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vertical-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0550" y="3570288"/>
            <a:ext cx="528638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9563" y="142852"/>
            <a:ext cx="7791450" cy="1573200"/>
          </a:xfrm>
        </p:spPr>
        <p:txBody>
          <a:bodyPr anchor="b" anchorCtr="0"/>
          <a:lstStyle>
            <a:lvl1pPr>
              <a:lnSpc>
                <a:spcPct val="100000"/>
              </a:lnSpc>
              <a:defRPr sz="46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09563" y="3390912"/>
            <a:ext cx="7548585" cy="1752600"/>
          </a:xfrm>
        </p:spPr>
        <p:txBody>
          <a:bodyPr/>
          <a:lstStyle>
            <a:lvl1pPr marL="0" indent="0">
              <a:buNone/>
              <a:defRPr sz="2000" b="1" baseline="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add Event/Speaker title</a:t>
            </a:r>
            <a:br>
              <a:rPr lang="en-US" dirty="0" smtClean="0"/>
            </a:br>
            <a:r>
              <a:rPr lang="en-US" dirty="0" smtClean="0"/>
              <a:t>00 Month Year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10012" y="1714488"/>
            <a:ext cx="7795763" cy="1573200"/>
          </a:xfrm>
          <a:noFill/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4600" b="1" baseline="0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 smtClean="0"/>
              <a:t>Click to add Secondary title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284400" y="5648400"/>
            <a:ext cx="3463200" cy="633600"/>
          </a:xfrm>
        </p:spPr>
        <p:txBody>
          <a:bodyPr>
            <a:normAutofit/>
          </a:bodyPr>
          <a:lstStyle>
            <a:lvl1pPr marL="0" indent="0">
              <a:buFont typeface="Arial" pitchFamily="34" charset="0"/>
              <a:buNone/>
              <a:defRPr sz="1400"/>
            </a:lvl1pPr>
          </a:lstStyle>
          <a:p>
            <a:r>
              <a:rPr lang="en-GB" dirty="0" smtClean="0"/>
              <a:t>Click icon to add classification from picture folder ‘AZ Graphics’</a:t>
            </a:r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309600" y="784800"/>
            <a:ext cx="8416800" cy="511200"/>
          </a:xfrm>
        </p:spPr>
        <p:txBody>
          <a:bodyPr/>
          <a:lstStyle>
            <a:lvl1pPr marL="0" indent="0">
              <a:buNone/>
              <a:defRPr sz="2800" b="1" baseline="0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add Secondary title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9600" y="1760400"/>
            <a:ext cx="6706800" cy="44244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FiF PM | 1 August 2013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748D8EB-9301-403A-889B-E8DDB32CFF4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FiF | Steering Group report</a:t>
            </a:r>
            <a:endParaRPr lang="sv-S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09600" y="784800"/>
            <a:ext cx="8416800" cy="511200"/>
          </a:xfrm>
        </p:spPr>
        <p:txBody>
          <a:bodyPr/>
          <a:lstStyle>
            <a:lvl1pPr marL="0" indent="0">
              <a:buNone/>
              <a:defRPr sz="2800" b="1" baseline="0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add Secondary title</a:t>
            </a:r>
            <a:endParaRPr lang="en-GB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09600" y="1760400"/>
            <a:ext cx="6706800" cy="4424400"/>
          </a:xfrm>
        </p:spPr>
        <p:txBody>
          <a:bodyPr/>
          <a:lstStyle>
            <a:lvl1pPr marL="0" indent="0">
              <a:buNone/>
              <a:defRPr sz="1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FiF PM | 1 August 2013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1748D8EB-9301-403A-889B-E8DDB32CFF4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 smtClean="0"/>
              <a:t>FiF | Steering Group report</a:t>
            </a:r>
            <a:endParaRPr lang="sv-S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09600" y="274638"/>
            <a:ext cx="8415338" cy="51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14325" y="1760538"/>
            <a:ext cx="6705600" cy="4425950"/>
          </a:xfrm>
        </p:spPr>
        <p:txBody>
          <a:bodyPr/>
          <a:lstStyle>
            <a:lvl1pPr marL="266400" indent="-266400">
              <a:buClr>
                <a:schemeClr val="tx2"/>
              </a:buClr>
              <a:buFont typeface="Arial" pitchFamily="34" charset="0"/>
              <a:buChar char="•"/>
              <a:defRPr sz="1800">
                <a:latin typeface="Arial" pitchFamily="34" charset="0"/>
                <a:cs typeface="Arial" pitchFamily="34" charset="0"/>
              </a:defRPr>
            </a:lvl1pPr>
            <a:lvl2pPr>
              <a:defRPr sz="1800"/>
            </a:lvl2pPr>
            <a:lvl3pPr>
              <a:defRPr sz="1600" baseline="0">
                <a:latin typeface="Arial" pitchFamily="34" charset="0"/>
                <a:cs typeface="Arial" pitchFamily="34" charset="0"/>
              </a:defRPr>
            </a:lvl3pPr>
            <a:lvl4pPr marL="622800" indent="-180000">
              <a:defRPr sz="1600">
                <a:latin typeface="Arial" pitchFamily="34" charset="0"/>
                <a:cs typeface="Arial" pitchFamily="34" charset="0"/>
              </a:defRPr>
            </a:lvl4pPr>
            <a:lvl5pPr marL="622800">
              <a:defRPr sz="1600">
                <a:latin typeface="Arial" pitchFamily="34" charset="0"/>
                <a:cs typeface="Arial" pitchFamily="34" charset="0"/>
              </a:defRPr>
            </a:lvl5pPr>
            <a:lvl6pPr>
              <a:defRPr>
                <a:latin typeface="Arial" pitchFamily="34" charset="0"/>
                <a:cs typeface="Arial" pitchFamily="34" charset="0"/>
              </a:defRPr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309600" y="784800"/>
            <a:ext cx="8416800" cy="511200"/>
          </a:xfrm>
        </p:spPr>
        <p:txBody>
          <a:bodyPr/>
          <a:lstStyle>
            <a:lvl1pPr marL="0" indent="0">
              <a:buNone/>
              <a:defRPr sz="2800" b="1" baseline="0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add Secondary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and r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09600" y="784800"/>
            <a:ext cx="8416800" cy="511200"/>
          </a:xfrm>
        </p:spPr>
        <p:txBody>
          <a:bodyPr/>
          <a:lstStyle>
            <a:lvl1pPr marL="0" indent="0">
              <a:buNone/>
              <a:defRPr sz="2800" b="1" baseline="0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add Secondary title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500000" y="1760400"/>
            <a:ext cx="3960000" cy="3960000"/>
          </a:xfrm>
        </p:spPr>
        <p:txBody>
          <a:bodyPr/>
          <a:lstStyle>
            <a:lvl1pPr marL="180000" indent="-180000">
              <a:buFont typeface="Arial" pitchFamily="34" charset="0"/>
              <a:buChar char="•"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09600" y="1760400"/>
            <a:ext cx="3960000" cy="396000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and 2 r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09600" y="784800"/>
            <a:ext cx="8416800" cy="511200"/>
          </a:xfrm>
        </p:spPr>
        <p:txBody>
          <a:bodyPr/>
          <a:lstStyle>
            <a:lvl1pPr marL="0" indent="0">
              <a:buNone/>
              <a:defRPr sz="2800" b="1" baseline="0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add Secondary title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500000" y="1760400"/>
            <a:ext cx="3960000" cy="1872000"/>
          </a:xfrm>
        </p:spPr>
        <p:txBody>
          <a:bodyPr/>
          <a:lstStyle>
            <a:lvl1pPr marL="180000" indent="-180000">
              <a:buFont typeface="Arial" pitchFamily="34" charset="0"/>
              <a:buChar char="•"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09600" y="1760400"/>
            <a:ext cx="3960000" cy="396000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9"/>
          <p:cNvSpPr>
            <a:spLocks noGrp="1"/>
          </p:cNvSpPr>
          <p:nvPr>
            <p:ph sz="quarter" idx="16"/>
          </p:nvPr>
        </p:nvSpPr>
        <p:spPr>
          <a:xfrm>
            <a:off x="4502990" y="3848103"/>
            <a:ext cx="3960000" cy="1872000"/>
          </a:xfrm>
        </p:spPr>
        <p:txBody>
          <a:bodyPr/>
          <a:lstStyle>
            <a:lvl1pPr marL="180000" indent="-180000">
              <a:buFont typeface="Arial" pitchFamily="34" charset="0"/>
              <a:buChar char="•"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09600" y="784800"/>
            <a:ext cx="8416800" cy="511200"/>
          </a:xfrm>
        </p:spPr>
        <p:txBody>
          <a:bodyPr/>
          <a:lstStyle>
            <a:lvl1pPr marL="0" indent="0">
              <a:buNone/>
              <a:defRPr sz="2800" b="1" baseline="0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add Secondary title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500000" y="1760400"/>
            <a:ext cx="3960000" cy="3960000"/>
          </a:xfrm>
        </p:spPr>
        <p:txBody>
          <a:bodyPr/>
          <a:lstStyle>
            <a:lvl1pPr marL="180000" indent="-180000">
              <a:buFont typeface="Arial" pitchFamily="34" charset="0"/>
              <a:buChar char="•"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5"/>
          </p:nvPr>
        </p:nvSpPr>
        <p:spPr>
          <a:xfrm>
            <a:off x="309600" y="1760400"/>
            <a:ext cx="3960000" cy="3960000"/>
          </a:xfrm>
        </p:spPr>
        <p:txBody>
          <a:bodyPr/>
          <a:lstStyle>
            <a:lvl1pPr marL="180000" indent="-180000">
              <a:buFont typeface="Arial" pitchFamily="34" charset="0"/>
              <a:buChar char="•"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smtClean="0"/>
              <a:t>FiF PM | 1 August 2013</a:t>
            </a:r>
            <a:endParaRPr lang="sv-SE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1748D8EB-9301-403A-889B-E8DDB32CFF4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 smtClean="0"/>
              <a:t>FiF | Steering Group report</a:t>
            </a:r>
            <a:endParaRPr lang="sv-S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09600" y="274638"/>
            <a:ext cx="8415338" cy="51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09600" y="784800"/>
            <a:ext cx="8416800" cy="511200"/>
          </a:xfrm>
        </p:spPr>
        <p:txBody>
          <a:bodyPr/>
          <a:lstStyle>
            <a:lvl1pPr marL="0" indent="0">
              <a:buNone/>
              <a:defRPr sz="2800" b="1" baseline="0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add Secondary title</a:t>
            </a:r>
            <a:endParaRPr lang="en-GB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313200" y="1760400"/>
            <a:ext cx="2674800" cy="3960000"/>
          </a:xfrm>
        </p:spPr>
        <p:txBody>
          <a:bodyPr/>
          <a:lstStyle>
            <a:lvl1pPr>
              <a:buFont typeface="Arial" pitchFamily="34" charset="0"/>
              <a:buChar char="•"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5"/>
          </p:nvPr>
        </p:nvSpPr>
        <p:spPr>
          <a:xfrm>
            <a:off x="3268800" y="1760400"/>
            <a:ext cx="2674800" cy="3960000"/>
          </a:xfrm>
        </p:spPr>
        <p:txBody>
          <a:bodyPr/>
          <a:lstStyle>
            <a:lvl1pPr>
              <a:buFont typeface="Arial" pitchFamily="34" charset="0"/>
              <a:buChar char="•"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6"/>
          </p:nvPr>
        </p:nvSpPr>
        <p:spPr>
          <a:xfrm>
            <a:off x="6220800" y="1760400"/>
            <a:ext cx="2674800" cy="3960000"/>
          </a:xfrm>
        </p:spPr>
        <p:txBody>
          <a:bodyPr/>
          <a:lstStyle>
            <a:lvl1pPr>
              <a:buFont typeface="Arial" pitchFamily="34" charset="0"/>
              <a:buChar char="•"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US" smtClean="0"/>
              <a:t>FiF PM | 1 August 2013</a:t>
            </a:r>
            <a:endParaRPr lang="sv-SE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1748D8EB-9301-403A-889B-E8DDB32CFF4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GB" smtClean="0"/>
              <a:t>FiF | Steering Group report</a:t>
            </a:r>
            <a:endParaRPr lang="sv-S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09600" y="274638"/>
            <a:ext cx="8415338" cy="51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09600" y="784800"/>
            <a:ext cx="8416800" cy="511200"/>
          </a:xfrm>
        </p:spPr>
        <p:txBody>
          <a:bodyPr/>
          <a:lstStyle>
            <a:lvl1pPr marL="0" indent="0">
              <a:buNone/>
              <a:defRPr sz="2800" b="1" baseline="0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add Secondary title</a:t>
            </a:r>
            <a:endParaRPr lang="en-GB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313200" y="3714752"/>
            <a:ext cx="6706800" cy="2005648"/>
          </a:xfrm>
        </p:spPr>
        <p:txBody>
          <a:bodyPr/>
          <a:lstStyle>
            <a:lvl1pPr>
              <a:buFont typeface="Arial" pitchFamily="34" charset="0"/>
              <a:buChar char="•"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09600" y="1760400"/>
            <a:ext cx="6706800" cy="1811476"/>
          </a:xfrm>
        </p:spPr>
        <p:txBody>
          <a:bodyPr/>
          <a:lstStyle>
            <a:lvl1pPr marL="0" indent="0">
              <a:buNone/>
              <a:defRPr sz="1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 smtClean="0"/>
              <a:t>FiF PM | 1 August 2013</a:t>
            </a:r>
            <a:endParaRPr lang="sv-SE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1748D8EB-9301-403A-889B-E8DDB32CFF4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GB" smtClean="0"/>
              <a:t>FiF | Steering Group report</a:t>
            </a:r>
            <a:endParaRPr lang="sv-S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09600" y="274638"/>
            <a:ext cx="8415338" cy="51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09600" y="784800"/>
            <a:ext cx="8416800" cy="511200"/>
          </a:xfrm>
        </p:spPr>
        <p:txBody>
          <a:bodyPr/>
          <a:lstStyle>
            <a:lvl1pPr marL="0" indent="0">
              <a:buNone/>
              <a:defRPr sz="2800" b="1" baseline="0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add Secondary title</a:t>
            </a:r>
            <a:endParaRPr lang="en-GB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313200" y="3714752"/>
            <a:ext cx="3960000" cy="2005648"/>
          </a:xfrm>
        </p:spPr>
        <p:txBody>
          <a:bodyPr/>
          <a:lstStyle>
            <a:lvl1pPr>
              <a:buFont typeface="Arial" pitchFamily="34" charset="0"/>
              <a:buChar char="•"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6"/>
          </p:nvPr>
        </p:nvSpPr>
        <p:spPr>
          <a:xfrm>
            <a:off x="4643438" y="3714752"/>
            <a:ext cx="3960000" cy="2005648"/>
          </a:xfrm>
        </p:spPr>
        <p:txBody>
          <a:bodyPr/>
          <a:lstStyle>
            <a:lvl1pPr>
              <a:buFont typeface="Arial" pitchFamily="34" charset="0"/>
              <a:buChar char="•"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09600" y="1760400"/>
            <a:ext cx="6706800" cy="1811476"/>
          </a:xfrm>
        </p:spPr>
        <p:txBody>
          <a:bodyPr/>
          <a:lstStyle>
            <a:lvl1pPr marL="0" indent="0">
              <a:buNone/>
              <a:defRPr sz="1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 smtClean="0"/>
              <a:t>FiF PM | 1 August 2013</a:t>
            </a:r>
            <a:endParaRPr lang="sv-SE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1748D8EB-9301-403A-889B-E8DDB32CFF4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GB" smtClean="0"/>
              <a:t>FiF | Steering Group report</a:t>
            </a:r>
            <a:endParaRPr lang="sv-S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and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09600" y="274638"/>
            <a:ext cx="8415338" cy="51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09600" y="784800"/>
            <a:ext cx="8416800" cy="511200"/>
          </a:xfrm>
        </p:spPr>
        <p:txBody>
          <a:bodyPr/>
          <a:lstStyle>
            <a:lvl1pPr marL="0" indent="0">
              <a:buNone/>
              <a:defRPr sz="2800" b="1" baseline="0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add Secondary title</a:t>
            </a:r>
            <a:endParaRPr lang="en-GB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313200" y="3714752"/>
            <a:ext cx="2674800" cy="2005648"/>
          </a:xfrm>
        </p:spPr>
        <p:txBody>
          <a:bodyPr/>
          <a:lstStyle>
            <a:lvl1pPr>
              <a:buFont typeface="Arial" pitchFamily="34" charset="0"/>
              <a:buChar char="•"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5"/>
          </p:nvPr>
        </p:nvSpPr>
        <p:spPr>
          <a:xfrm>
            <a:off x="3268800" y="3714752"/>
            <a:ext cx="2674800" cy="2005648"/>
          </a:xfrm>
        </p:spPr>
        <p:txBody>
          <a:bodyPr/>
          <a:lstStyle>
            <a:lvl1pPr>
              <a:buFont typeface="Arial" pitchFamily="34" charset="0"/>
              <a:buChar char="•"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6"/>
          </p:nvPr>
        </p:nvSpPr>
        <p:spPr>
          <a:xfrm>
            <a:off x="6220800" y="3714752"/>
            <a:ext cx="2674800" cy="2005648"/>
          </a:xfrm>
        </p:spPr>
        <p:txBody>
          <a:bodyPr/>
          <a:lstStyle>
            <a:lvl1pPr>
              <a:buFont typeface="Arial" pitchFamily="34" charset="0"/>
              <a:buChar char="•"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09600" y="1760400"/>
            <a:ext cx="6706800" cy="1811476"/>
          </a:xfrm>
        </p:spPr>
        <p:txBody>
          <a:bodyPr/>
          <a:lstStyle>
            <a:lvl1pPr marL="0" indent="0">
              <a:buNone/>
              <a:defRPr sz="1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 smtClean="0"/>
              <a:t>FiF PM | 1 August 2013</a:t>
            </a:r>
            <a:endParaRPr lang="sv-SE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1748D8EB-9301-403A-889B-E8DDB32CFF4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GB" smtClean="0"/>
              <a:t>FiF | Steering Group report</a:t>
            </a:r>
            <a:endParaRPr lang="sv-SE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and 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600" y="274638"/>
            <a:ext cx="3976648" cy="10826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714904" y="0"/>
            <a:ext cx="4429096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09600" y="1760400"/>
            <a:ext cx="3960000" cy="396000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US" smtClean="0"/>
              <a:t>FiF PM | 1 August 2013</a:t>
            </a:r>
            <a:endParaRPr lang="sv-SE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1748D8EB-9301-403A-889B-E8DDB32CFF4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GB" smtClean="0"/>
              <a:t>FiF | Steering Group report</a:t>
            </a:r>
            <a:endParaRPr lang="sv-SE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09600" y="784800"/>
            <a:ext cx="8416800" cy="511200"/>
          </a:xfrm>
        </p:spPr>
        <p:txBody>
          <a:bodyPr/>
          <a:lstStyle>
            <a:lvl1pPr marL="0" indent="0">
              <a:buNone/>
              <a:defRPr sz="2800" b="1" baseline="0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add Secondary title</a:t>
            </a:r>
            <a:endParaRPr lang="en-GB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09600" y="1760400"/>
            <a:ext cx="8405804" cy="1811476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0" y="3594584"/>
            <a:ext cx="9144000" cy="324000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smtClean="0"/>
              <a:t>FiF PM | 1 August 2013</a:t>
            </a:r>
            <a:endParaRPr lang="sv-SE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1748D8EB-9301-403A-889B-E8DDB32CFF4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 smtClean="0"/>
              <a:t>FiF | Steering Group report</a:t>
            </a:r>
            <a:endParaRPr lang="sv-SE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09600" y="274638"/>
            <a:ext cx="8415338" cy="7200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 smtClean="0"/>
              <a:t>Title of contents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309600" y="1760400"/>
            <a:ext cx="6706800" cy="4424400"/>
          </a:xfrm>
        </p:spPr>
        <p:txBody>
          <a:bodyPr/>
          <a:lstStyle>
            <a:lvl1pPr marL="342900" indent="-342900">
              <a:buClrTx/>
              <a:buFont typeface="+mj-lt"/>
              <a:buAutoNum type="arabicPeriod"/>
              <a:defRPr b="1">
                <a:latin typeface="Arial" pitchFamily="34" charset="0"/>
                <a:cs typeface="Arial" pitchFamily="34" charset="0"/>
              </a:defRPr>
            </a:lvl1pPr>
            <a:lvl2pPr marL="720000" indent="-180000">
              <a:defRPr sz="1600" baseline="0">
                <a:latin typeface="Arial" pitchFamily="34" charset="0"/>
                <a:cs typeface="Arial" pitchFamily="34" charset="0"/>
              </a:defRPr>
            </a:lvl2pPr>
            <a:lvl3pPr marL="900000">
              <a:defRPr sz="1600"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en-US" dirty="0" smtClean="0"/>
              <a:t>Section one</a:t>
            </a:r>
          </a:p>
          <a:p>
            <a:pPr lvl="1"/>
            <a:r>
              <a:rPr lang="en-US" dirty="0" smtClean="0"/>
              <a:t>Item one</a:t>
            </a:r>
          </a:p>
          <a:p>
            <a:pPr lvl="2"/>
            <a:r>
              <a:rPr lang="en-US" dirty="0" smtClean="0"/>
              <a:t>Sub item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smtClean="0"/>
              <a:t>FiF PM | 1 August 2013</a:t>
            </a:r>
            <a:endParaRPr lang="sv-SE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748D8EB-9301-403A-889B-E8DDB32CFF4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smtClean="0"/>
              <a:t>FiF | Steering Group report</a:t>
            </a:r>
            <a:endParaRPr lang="sv-S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09600" y="274638"/>
            <a:ext cx="8415338" cy="51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09600" y="784800"/>
            <a:ext cx="8416800" cy="511200"/>
          </a:xfrm>
        </p:spPr>
        <p:txBody>
          <a:bodyPr/>
          <a:lstStyle>
            <a:lvl1pPr marL="0" indent="0">
              <a:buNone/>
              <a:defRPr sz="2800" b="1" baseline="0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add Secondary title</a:t>
            </a:r>
            <a:endParaRPr lang="en-GB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FiF PM | 1 August 2013</a:t>
            </a:r>
            <a:endParaRPr lang="sv-SE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748D8EB-9301-403A-889B-E8DDB32CFF4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 err="1" smtClean="0"/>
              <a:t>FiF</a:t>
            </a:r>
            <a:r>
              <a:rPr lang="en-GB" dirty="0" smtClean="0"/>
              <a:t> | Steering Group report</a:t>
            </a:r>
            <a:endParaRPr lang="sv-SE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FiF PM | 1 August 2013</a:t>
            </a:r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748D8EB-9301-403A-889B-E8DDB32CFF4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FiF | Steering Group report</a:t>
            </a:r>
            <a:endParaRPr lang="sv-SE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0250" y="781050"/>
            <a:ext cx="7526338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731838" y="1962150"/>
            <a:ext cx="7540625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41325" y="6108700"/>
            <a:ext cx="1873250" cy="1841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FiF PM | 1 August 2013</a:t>
            </a:r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1325" y="6211888"/>
            <a:ext cx="2447925" cy="184150"/>
          </a:xfr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FiF | Steering Group report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1325" y="6311900"/>
            <a:ext cx="1873250" cy="18415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Sid </a:t>
            </a:r>
            <a:fld id="{1AA5689B-561D-4DF3-8E8F-229C7BA910C3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2837165"/>
      </p:ext>
    </p:extLst>
  </p:cSld>
  <p:clrMapOvr>
    <a:masterClrMapping/>
  </p:clrMapOvr>
  <p:transition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FiF PM | 1 August 2013</a:t>
            </a:r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748D8EB-9301-403A-889B-E8DDB32CFF4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FiF | Steering Group report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4142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9600" y="274638"/>
            <a:ext cx="8415338" cy="5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4325" y="1760538"/>
            <a:ext cx="6705600" cy="442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7950" y="6354000"/>
            <a:ext cx="466725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45720" rIns="1800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1748D8EB-9301-403A-889B-E8DDB32CFF4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7" name="Picture 6" descr="AZ_SYMBOL_RGB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8413200" y="6051600"/>
            <a:ext cx="469096" cy="540000"/>
          </a:xfrm>
          <a:prstGeom prst="rect">
            <a:avLst/>
          </a:prstGeom>
        </p:spPr>
      </p:pic>
      <p:sp>
        <p:nvSpPr>
          <p:cNvPr id="8" name="Date Placeholder 7"/>
          <p:cNvSpPr>
            <a:spLocks noGrp="1"/>
          </p:cNvSpPr>
          <p:nvPr>
            <p:ph type="dt" sz="half" idx="2"/>
          </p:nvPr>
        </p:nvSpPr>
        <p:spPr>
          <a:xfrm>
            <a:off x="612000" y="6354000"/>
            <a:ext cx="33120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FiF PM | 1 August 2013</a:t>
            </a:r>
            <a:endParaRPr lang="sv-SE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3924000" y="6354000"/>
            <a:ext cx="43200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chemeClr val="tx2"/>
                </a:solidFill>
              </a:defRPr>
            </a:lvl1pPr>
          </a:lstStyle>
          <a:p>
            <a:r>
              <a:rPr lang="en-GB" smtClean="0"/>
              <a:t>FiF | Steering Group report</a:t>
            </a:r>
            <a:endParaRPr lang="sv-S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842" r:id="rId2"/>
    <p:sldLayoutId id="2147483935" r:id="rId3"/>
    <p:sldLayoutId id="2147483854" r:id="rId4"/>
    <p:sldLayoutId id="2147483844" r:id="rId5"/>
    <p:sldLayoutId id="2147483955" r:id="rId6"/>
    <p:sldLayoutId id="2147483957" r:id="rId7"/>
    <p:sldLayoutId id="2147483853" r:id="rId8"/>
    <p:sldLayoutId id="2147483956" r:id="rId9"/>
    <p:sldLayoutId id="2147483954" r:id="rId10"/>
    <p:sldLayoutId id="2147483953" r:id="rId11"/>
    <p:sldLayoutId id="2147483948" r:id="rId12"/>
    <p:sldLayoutId id="2147483947" r:id="rId13"/>
    <p:sldLayoutId id="2147483855" r:id="rId14"/>
    <p:sldLayoutId id="2147483852" r:id="rId15"/>
    <p:sldLayoutId id="2147483847" r:id="rId16"/>
    <p:sldLayoutId id="2147483960" r:id="rId17"/>
    <p:sldLayoutId id="2147483962" r:id="rId18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180000" indent="-180000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360000" indent="-180000" algn="l" rtl="0" eaLnBrk="1" fontAlgn="base" hangingPunct="1">
        <a:spcBef>
          <a:spcPct val="0"/>
        </a:spcBef>
        <a:spcAft>
          <a:spcPct val="0"/>
        </a:spcAft>
        <a:buFont typeface="Arial" pitchFamily="34" charset="0"/>
        <a:buChar char="-"/>
        <a:defRPr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622300" indent="-180975" algn="l" rtl="0" eaLnBrk="1" fontAlgn="base" hangingPunct="1">
        <a:spcBef>
          <a:spcPct val="0"/>
        </a:spcBef>
        <a:spcAft>
          <a:spcPct val="0"/>
        </a:spcAft>
        <a:buFont typeface="Arial" pitchFamily="34" charset="0"/>
        <a:buChar char="•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622800" indent="-180000" algn="l" rtl="0" eaLnBrk="1" fontAlgn="base" hangingPunct="1">
        <a:spcBef>
          <a:spcPct val="0"/>
        </a:spcBef>
        <a:spcAft>
          <a:spcPct val="0"/>
        </a:spcAft>
        <a:buChar char="•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622800" indent="-180000" algn="l" rtl="0" eaLnBrk="1" fontAlgn="base" hangingPunct="1">
        <a:spcBef>
          <a:spcPct val="0"/>
        </a:spcBef>
        <a:spcAft>
          <a:spcPct val="0"/>
        </a:spcAft>
        <a:buChar char="•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1620838" indent="-176213" algn="l" rtl="0" eaLnBrk="1" fontAlgn="base" hangingPunct="1">
        <a:spcBef>
          <a:spcPct val="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6pPr>
      <a:lvl7pPr marL="2078038" indent="-176213" algn="l" rtl="0" eaLnBrk="1" fontAlgn="base" hangingPunct="1">
        <a:spcBef>
          <a:spcPct val="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7pPr>
      <a:lvl8pPr marL="2535238" indent="-176213" algn="l" rtl="0" eaLnBrk="1" fontAlgn="base" hangingPunct="1">
        <a:spcBef>
          <a:spcPct val="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8pPr>
      <a:lvl9pPr marL="2992438" indent="-176213" algn="l" rtl="0" eaLnBrk="1" fontAlgn="base" hangingPunct="1">
        <a:spcBef>
          <a:spcPct val="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ktangel 53"/>
          <p:cNvSpPr/>
          <p:nvPr/>
        </p:nvSpPr>
        <p:spPr bwMode="auto">
          <a:xfrm>
            <a:off x="161510" y="5316714"/>
            <a:ext cx="8775975" cy="1485166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1800" b="1" i="0" u="none" strike="noStrike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3" name="Rektangel 42"/>
          <p:cNvSpPr/>
          <p:nvPr/>
        </p:nvSpPr>
        <p:spPr bwMode="auto">
          <a:xfrm>
            <a:off x="173385" y="3779660"/>
            <a:ext cx="8775975" cy="1485166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1800" b="1" i="0" u="none" strike="noStrike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7586" y="81888"/>
            <a:ext cx="3724363" cy="511175"/>
          </a:xfrm>
        </p:spPr>
        <p:txBody>
          <a:bodyPr/>
          <a:lstStyle/>
          <a:p>
            <a:r>
              <a:rPr lang="en-US" sz="1800" dirty="0" smtClean="0">
                <a:latin typeface="Arial" charset="0"/>
                <a:cs typeface="Arial" charset="0"/>
              </a:rPr>
              <a:t>BENLA COMMUNITY SCHOOL</a:t>
            </a:r>
          </a:p>
        </p:txBody>
      </p:sp>
      <p:grpSp>
        <p:nvGrpSpPr>
          <p:cNvPr id="2" name="Grupp 59"/>
          <p:cNvGrpSpPr/>
          <p:nvPr/>
        </p:nvGrpSpPr>
        <p:grpSpPr>
          <a:xfrm>
            <a:off x="449249" y="2097805"/>
            <a:ext cx="2420745" cy="1305145"/>
            <a:chOff x="476545" y="818710"/>
            <a:chExt cx="2420745" cy="1305145"/>
          </a:xfrm>
        </p:grpSpPr>
        <p:sp>
          <p:nvSpPr>
            <p:cNvPr id="47" name="Rectangle 14"/>
            <p:cNvSpPr>
              <a:spLocks noChangeArrowheads="1"/>
            </p:cNvSpPr>
            <p:nvPr/>
          </p:nvSpPr>
          <p:spPr bwMode="auto">
            <a:xfrm>
              <a:off x="476545" y="818710"/>
              <a:ext cx="2420745" cy="360362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bg1"/>
              </a:solidFill>
              <a:round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/>
              <a:r>
                <a:rPr lang="sv-SE" sz="1000" dirty="0" smtClean="0">
                  <a:solidFill>
                    <a:schemeClr val="bg1"/>
                  </a:solidFill>
                </a:rPr>
                <a:t>Fakta</a:t>
              </a:r>
              <a:endParaRPr lang="sv-SE" sz="1000" dirty="0">
                <a:solidFill>
                  <a:schemeClr val="bg1"/>
                </a:solidFill>
              </a:endParaRPr>
            </a:p>
          </p:txBody>
        </p:sp>
        <p:sp>
          <p:nvSpPr>
            <p:cNvPr id="48" name="Rectangle 15"/>
            <p:cNvSpPr/>
            <p:nvPr/>
          </p:nvSpPr>
          <p:spPr bwMode="auto">
            <a:xfrm>
              <a:off x="476545" y="1179072"/>
              <a:ext cx="2420745" cy="944783"/>
            </a:xfrm>
            <a:prstGeom prst="rect">
              <a:avLst/>
            </a:prstGeom>
            <a:noFill/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000" tIns="36000" rIns="36000" bIns="36000"/>
            <a:lstStyle/>
            <a:p>
              <a:pPr marL="171450" indent="-171450">
                <a:buFont typeface="Arial" pitchFamily="34" charset="0"/>
                <a:buChar char="•"/>
                <a:defRPr/>
              </a:pPr>
              <a:r>
                <a:rPr lang="sv-SE" sz="900" dirty="0" smtClean="0">
                  <a:solidFill>
                    <a:srgbClr val="002060"/>
                  </a:solidFill>
                </a:rPr>
                <a:t>I Margibi County nära Kakata</a:t>
              </a:r>
            </a:p>
            <a:p>
              <a:pPr marL="171450" indent="-171450">
                <a:buFont typeface="Arial" pitchFamily="34" charset="0"/>
                <a:buChar char="•"/>
                <a:defRPr/>
              </a:pPr>
              <a:r>
                <a:rPr lang="sv-SE" sz="900" dirty="0" smtClean="0">
                  <a:solidFill>
                    <a:srgbClr val="002060"/>
                  </a:solidFill>
                </a:rPr>
                <a:t>Ca 130 elever från förskola till årskurs 6  (K1 Pre, K1, K2, 1-6)</a:t>
              </a:r>
            </a:p>
            <a:p>
              <a:pPr marL="171450" indent="-171450">
                <a:buFont typeface="Arial" pitchFamily="34" charset="0"/>
                <a:buChar char="•"/>
                <a:defRPr/>
              </a:pPr>
              <a:r>
                <a:rPr lang="sv-SE" sz="900" dirty="0" smtClean="0">
                  <a:solidFill>
                    <a:srgbClr val="002060"/>
                  </a:solidFill>
                </a:rPr>
                <a:t>7 stycken lärare</a:t>
              </a:r>
            </a:p>
            <a:p>
              <a:pPr marL="171450" indent="-171450">
                <a:buFont typeface="Arial" pitchFamily="34" charset="0"/>
                <a:buChar char="•"/>
                <a:defRPr/>
              </a:pPr>
              <a:r>
                <a:rPr lang="sv-SE" sz="900" dirty="0" smtClean="0">
                  <a:solidFill>
                    <a:srgbClr val="002060"/>
                  </a:solidFill>
                </a:rPr>
                <a:t>20-25% av eleverna kan idag inte fortsätta studierna hela läsåret.</a:t>
              </a:r>
            </a:p>
            <a:p>
              <a:pPr marL="171450" indent="-171450">
                <a:buFont typeface="Arial" pitchFamily="34" charset="0"/>
                <a:buChar char="•"/>
                <a:defRPr/>
              </a:pPr>
              <a:endParaRPr lang="sv-SE" sz="900" dirty="0" smtClean="0">
                <a:solidFill>
                  <a:srgbClr val="002060"/>
                </a:solidFill>
              </a:endParaRPr>
            </a:p>
            <a:p>
              <a:pPr marL="171450" indent="-171450">
                <a:spcAft>
                  <a:spcPts val="600"/>
                </a:spcAft>
                <a:defRPr/>
              </a:pPr>
              <a:endParaRPr lang="sv-SE" sz="900" b="0" dirty="0" smtClean="0"/>
            </a:p>
          </p:txBody>
        </p:sp>
      </p:grpSp>
      <p:grpSp>
        <p:nvGrpSpPr>
          <p:cNvPr id="3" name="Grupp 48"/>
          <p:cNvGrpSpPr/>
          <p:nvPr/>
        </p:nvGrpSpPr>
        <p:grpSpPr>
          <a:xfrm>
            <a:off x="2951820" y="2097805"/>
            <a:ext cx="2420745" cy="1305145"/>
            <a:chOff x="142876" y="3564015"/>
            <a:chExt cx="2853950" cy="1305145"/>
          </a:xfrm>
        </p:grpSpPr>
        <p:sp>
          <p:nvSpPr>
            <p:cNvPr id="50" name="Rectangle 14"/>
            <p:cNvSpPr>
              <a:spLocks noChangeArrowheads="1"/>
            </p:cNvSpPr>
            <p:nvPr/>
          </p:nvSpPr>
          <p:spPr bwMode="auto">
            <a:xfrm>
              <a:off x="142876" y="3564015"/>
              <a:ext cx="2853950" cy="360362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bg1"/>
              </a:solidFill>
              <a:round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/>
              <a:r>
                <a:rPr lang="sv-SE" sz="1000" dirty="0" smtClean="0">
                  <a:solidFill>
                    <a:schemeClr val="bg1"/>
                  </a:solidFill>
                </a:rPr>
                <a:t>Varför stöds skolan?</a:t>
              </a:r>
              <a:endParaRPr lang="sv-SE" sz="1000" dirty="0">
                <a:solidFill>
                  <a:schemeClr val="bg1"/>
                </a:solidFill>
              </a:endParaRPr>
            </a:p>
          </p:txBody>
        </p:sp>
        <p:sp>
          <p:nvSpPr>
            <p:cNvPr id="51" name="Rectangle 15"/>
            <p:cNvSpPr/>
            <p:nvPr/>
          </p:nvSpPr>
          <p:spPr bwMode="auto">
            <a:xfrm>
              <a:off x="142876" y="3924377"/>
              <a:ext cx="2853950" cy="944783"/>
            </a:xfrm>
            <a:prstGeom prst="rect">
              <a:avLst/>
            </a:prstGeom>
            <a:noFill/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000" tIns="36000" rIns="36000" bIns="36000"/>
            <a:lstStyle/>
            <a:p>
              <a:pPr marL="171450" indent="-171450">
                <a:buFont typeface="Arial" pitchFamily="34" charset="0"/>
                <a:buChar char="•"/>
                <a:defRPr/>
              </a:pPr>
              <a:r>
                <a:rPr lang="sv-SE" sz="900" dirty="0" smtClean="0">
                  <a:solidFill>
                    <a:srgbClr val="002060"/>
                  </a:solidFill>
                </a:rPr>
                <a:t>En mycket enkel skola med stora behov, som stödjer ett lokalt skolbehov för elever i de lägre årskurserna.</a:t>
              </a:r>
            </a:p>
            <a:p>
              <a:pPr marL="171450" indent="-171450">
                <a:buFont typeface="Arial" pitchFamily="34" charset="0"/>
                <a:buChar char="•"/>
                <a:defRPr/>
              </a:pPr>
              <a:r>
                <a:rPr lang="sv-SE" sz="900" dirty="0" smtClean="0">
                  <a:solidFill>
                    <a:srgbClr val="002060"/>
                  </a:solidFill>
                </a:rPr>
                <a:t>Det fanns tydliga bra projekt där rimliga insatser kunde ge stor nytta</a:t>
              </a:r>
            </a:p>
            <a:p>
              <a:pPr marL="171450" indent="-171450">
                <a:spcAft>
                  <a:spcPts val="600"/>
                </a:spcAft>
                <a:defRPr/>
              </a:pPr>
              <a:endParaRPr lang="sv-SE" sz="900" b="0" dirty="0" smtClean="0"/>
            </a:p>
          </p:txBody>
        </p:sp>
      </p:grpSp>
      <p:sp>
        <p:nvSpPr>
          <p:cNvPr id="55" name="Rectangle 14"/>
          <p:cNvSpPr>
            <a:spLocks noChangeArrowheads="1"/>
          </p:cNvSpPr>
          <p:nvPr/>
        </p:nvSpPr>
        <p:spPr bwMode="auto">
          <a:xfrm rot="16200000">
            <a:off x="-477784" y="2570197"/>
            <a:ext cx="1305144" cy="360362"/>
          </a:xfrm>
          <a:prstGeom prst="rect">
            <a:avLst/>
          </a:prstGeom>
          <a:solidFill>
            <a:schemeClr val="accent1"/>
          </a:solidFill>
          <a:ln w="3175" algn="ctr">
            <a:noFill/>
            <a:round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BAKGRUND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45" name="Rectangle 14"/>
          <p:cNvSpPr>
            <a:spLocks noChangeArrowheads="1"/>
          </p:cNvSpPr>
          <p:nvPr/>
        </p:nvSpPr>
        <p:spPr bwMode="auto">
          <a:xfrm rot="16200000">
            <a:off x="-476522" y="4347895"/>
            <a:ext cx="1305144" cy="360362"/>
          </a:xfrm>
          <a:prstGeom prst="rect">
            <a:avLst/>
          </a:prstGeom>
          <a:solidFill>
            <a:schemeClr val="accent1"/>
          </a:solidFill>
          <a:ln w="3175" algn="ctr">
            <a:noFill/>
            <a:round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PROJEKT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6635" name="Rectangle 14"/>
          <p:cNvSpPr>
            <a:spLocks noChangeArrowheads="1"/>
          </p:cNvSpPr>
          <p:nvPr/>
        </p:nvSpPr>
        <p:spPr bwMode="auto">
          <a:xfrm>
            <a:off x="431541" y="3875504"/>
            <a:ext cx="1729626" cy="360362"/>
          </a:xfrm>
          <a:prstGeom prst="rect">
            <a:avLst/>
          </a:prstGeom>
          <a:solidFill>
            <a:schemeClr val="accent1"/>
          </a:solidFill>
          <a:ln w="3175" algn="ctr">
            <a:noFill/>
            <a:round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sv-SE" sz="900" dirty="0" smtClean="0">
                <a:solidFill>
                  <a:schemeClr val="bg1"/>
                </a:solidFill>
              </a:rPr>
              <a:t>Färdigställande av byggnad </a:t>
            </a:r>
            <a:br>
              <a:rPr lang="sv-SE" sz="900" dirty="0" smtClean="0">
                <a:solidFill>
                  <a:schemeClr val="bg1"/>
                </a:solidFill>
              </a:rPr>
            </a:br>
            <a:r>
              <a:rPr lang="sv-SE" sz="900" dirty="0" smtClean="0">
                <a:solidFill>
                  <a:schemeClr val="bg1"/>
                </a:solidFill>
              </a:rPr>
              <a:t>för tre klassrum</a:t>
            </a:r>
            <a:endParaRPr lang="sv-SE" sz="900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31540" y="4235865"/>
            <a:ext cx="2420745" cy="944783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36000" rIns="36000" bIns="36000"/>
          <a:lstStyle/>
          <a:p>
            <a:pPr marL="171450" indent="-171450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v-SE" sz="800" b="0" dirty="0" smtClean="0"/>
              <a:t>Färdigställande av byggnad till förskola t o m årskurs 1, inkl  färdiigställa tak, cement till golv etc.</a:t>
            </a:r>
          </a:p>
          <a:p>
            <a:pPr marL="171450" indent="-171450">
              <a:spcAft>
                <a:spcPts val="600"/>
              </a:spcAft>
              <a:buFont typeface="Arial" pitchFamily="34" charset="0"/>
              <a:buChar char="•"/>
              <a:defRPr/>
            </a:pPr>
            <a:endParaRPr lang="sv-SE" sz="800" b="0" dirty="0" smtClean="0"/>
          </a:p>
          <a:p>
            <a:pPr marL="171450" indent="-171450">
              <a:spcAft>
                <a:spcPts val="600"/>
              </a:spcAft>
              <a:buFont typeface="Arial" pitchFamily="34" charset="0"/>
              <a:buChar char="•"/>
              <a:defRPr/>
            </a:pPr>
            <a:endParaRPr lang="sv-SE" sz="800" b="0" dirty="0" smtClean="0"/>
          </a:p>
          <a:p>
            <a:pPr marL="171450" indent="-171450">
              <a:spcAft>
                <a:spcPts val="600"/>
              </a:spcAft>
              <a:defRPr/>
            </a:pPr>
            <a:endParaRPr lang="sv-SE" sz="800" b="0" dirty="0" smtClean="0"/>
          </a:p>
        </p:txBody>
      </p:sp>
      <p:sp>
        <p:nvSpPr>
          <p:cNvPr id="69" name="Rectangle 14"/>
          <p:cNvSpPr>
            <a:spLocks noChangeArrowheads="1"/>
          </p:cNvSpPr>
          <p:nvPr/>
        </p:nvSpPr>
        <p:spPr bwMode="auto">
          <a:xfrm>
            <a:off x="2152540" y="3875504"/>
            <a:ext cx="720079" cy="36036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175" algn="ctr">
            <a:noFill/>
            <a:round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en-US" sz="900" dirty="0" smtClean="0">
                <a:solidFill>
                  <a:schemeClr val="bg1"/>
                </a:solidFill>
              </a:rPr>
              <a:t>6.300:-</a:t>
            </a:r>
            <a:endParaRPr lang="en-US" sz="900" dirty="0">
              <a:solidFill>
                <a:schemeClr val="bg1"/>
              </a:solidFill>
            </a:endParaRPr>
          </a:p>
        </p:txBody>
      </p:sp>
      <p:grpSp>
        <p:nvGrpSpPr>
          <p:cNvPr id="4" name="Grupp 75"/>
          <p:cNvGrpSpPr/>
          <p:nvPr/>
        </p:nvGrpSpPr>
        <p:grpSpPr>
          <a:xfrm>
            <a:off x="2951820" y="3875504"/>
            <a:ext cx="2441079" cy="1305144"/>
            <a:chOff x="431540" y="2909569"/>
            <a:chExt cx="2441079" cy="1305144"/>
          </a:xfrm>
        </p:grpSpPr>
        <p:sp>
          <p:nvSpPr>
            <p:cNvPr id="77" name="Rectangle 14"/>
            <p:cNvSpPr>
              <a:spLocks noChangeArrowheads="1"/>
            </p:cNvSpPr>
            <p:nvPr/>
          </p:nvSpPr>
          <p:spPr bwMode="auto">
            <a:xfrm>
              <a:off x="431541" y="2909569"/>
              <a:ext cx="1729626" cy="360362"/>
            </a:xfrm>
            <a:prstGeom prst="rect">
              <a:avLst/>
            </a:prstGeom>
            <a:solidFill>
              <a:schemeClr val="accent1"/>
            </a:solidFill>
            <a:ln w="3175" algn="ctr">
              <a:noFill/>
              <a:round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/>
              <a:r>
                <a:rPr lang="sv-SE" sz="900" smtClean="0">
                  <a:solidFill>
                    <a:schemeClr val="bg1"/>
                  </a:solidFill>
                </a:rPr>
                <a:t>Förbättring av skolmiljö</a:t>
              </a:r>
              <a:endParaRPr lang="sv-SE" sz="900">
                <a:solidFill>
                  <a:schemeClr val="bg1"/>
                </a:solidFill>
              </a:endParaRPr>
            </a:p>
          </p:txBody>
        </p:sp>
        <p:sp>
          <p:nvSpPr>
            <p:cNvPr id="78" name="Rectangle 15"/>
            <p:cNvSpPr/>
            <p:nvPr/>
          </p:nvSpPr>
          <p:spPr bwMode="auto">
            <a:xfrm>
              <a:off x="431540" y="3269930"/>
              <a:ext cx="2420745" cy="944783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000" tIns="36000" rIns="36000" bIns="36000"/>
            <a:lstStyle/>
            <a:p>
              <a:pPr marL="171450" indent="-171450"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sv-SE" sz="800" b="0" smtClean="0"/>
                <a:t>75 stolar</a:t>
              </a:r>
            </a:p>
            <a:p>
              <a:pPr marL="171450" indent="-171450"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sv-SE" sz="800" b="0" smtClean="0"/>
                <a:t>50 skolbänkar</a:t>
              </a:r>
            </a:p>
            <a:p>
              <a:pPr marL="171450" indent="-171450"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sv-SE" sz="800" b="0" smtClean="0"/>
                <a:t>9 skoltavlor</a:t>
              </a:r>
            </a:p>
            <a:p>
              <a:pPr marL="171450" indent="-171450">
                <a:spcAft>
                  <a:spcPts val="600"/>
                </a:spcAft>
                <a:buFont typeface="Arial" pitchFamily="34" charset="0"/>
                <a:buChar char="•"/>
                <a:defRPr/>
              </a:pPr>
              <a:endParaRPr lang="sv-SE" sz="800" b="0" smtClean="0"/>
            </a:p>
            <a:p>
              <a:pPr marL="171450" indent="-171450">
                <a:spcAft>
                  <a:spcPts val="600"/>
                </a:spcAft>
                <a:buFont typeface="Arial" pitchFamily="34" charset="0"/>
                <a:buChar char="•"/>
                <a:defRPr/>
              </a:pPr>
              <a:endParaRPr lang="sv-SE" sz="800" b="0" smtClean="0"/>
            </a:p>
            <a:p>
              <a:pPr marL="171450" indent="-171450">
                <a:spcAft>
                  <a:spcPts val="600"/>
                </a:spcAft>
                <a:defRPr/>
              </a:pPr>
              <a:endParaRPr lang="sv-SE" sz="800" b="0" smtClean="0"/>
            </a:p>
          </p:txBody>
        </p:sp>
        <p:sp>
          <p:nvSpPr>
            <p:cNvPr id="79" name="Rectangle 14"/>
            <p:cNvSpPr>
              <a:spLocks noChangeArrowheads="1"/>
            </p:cNvSpPr>
            <p:nvPr/>
          </p:nvSpPr>
          <p:spPr bwMode="auto">
            <a:xfrm>
              <a:off x="2152540" y="2909569"/>
              <a:ext cx="720079" cy="36036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3175" algn="ctr">
              <a:noFill/>
              <a:round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/>
              <a:r>
                <a:rPr lang="sv-SE" sz="900" dirty="0" smtClean="0">
                  <a:solidFill>
                    <a:schemeClr val="bg1"/>
                  </a:solidFill>
                </a:rPr>
                <a:t>14.300:-</a:t>
              </a:r>
              <a:endParaRPr lang="sv-SE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upp 79"/>
          <p:cNvGrpSpPr/>
          <p:nvPr/>
        </p:nvGrpSpPr>
        <p:grpSpPr>
          <a:xfrm>
            <a:off x="5517105" y="3875504"/>
            <a:ext cx="2441079" cy="1305144"/>
            <a:chOff x="431540" y="2909569"/>
            <a:chExt cx="2441079" cy="1305144"/>
          </a:xfrm>
        </p:grpSpPr>
        <p:sp>
          <p:nvSpPr>
            <p:cNvPr id="81" name="Rectangle 14"/>
            <p:cNvSpPr>
              <a:spLocks noChangeArrowheads="1"/>
            </p:cNvSpPr>
            <p:nvPr/>
          </p:nvSpPr>
          <p:spPr bwMode="auto">
            <a:xfrm>
              <a:off x="431541" y="2909569"/>
              <a:ext cx="1729626" cy="360362"/>
            </a:xfrm>
            <a:prstGeom prst="rect">
              <a:avLst/>
            </a:prstGeom>
            <a:solidFill>
              <a:schemeClr val="accent1"/>
            </a:solidFill>
            <a:ln w="3175" algn="ctr">
              <a:noFill/>
              <a:round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/>
              <a:r>
                <a:rPr lang="sv-SE" sz="900" smtClean="0">
                  <a:solidFill>
                    <a:schemeClr val="bg1"/>
                  </a:solidFill>
                </a:rPr>
                <a:t>Skolmaterial &amp; böcker</a:t>
              </a:r>
              <a:endParaRPr lang="sv-SE" sz="900">
                <a:solidFill>
                  <a:schemeClr val="bg1"/>
                </a:solidFill>
              </a:endParaRPr>
            </a:p>
          </p:txBody>
        </p:sp>
        <p:sp>
          <p:nvSpPr>
            <p:cNvPr id="82" name="Rectangle 15"/>
            <p:cNvSpPr/>
            <p:nvPr/>
          </p:nvSpPr>
          <p:spPr bwMode="auto">
            <a:xfrm>
              <a:off x="431540" y="3269930"/>
              <a:ext cx="2420745" cy="944783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000" tIns="36000" rIns="36000" bIns="36000"/>
            <a:lstStyle/>
            <a:p>
              <a:pPr marL="171450" indent="-171450"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sv-SE" sz="800" b="0" dirty="0" smtClean="0"/>
                <a:t>36 skolböcker, olika ämnen</a:t>
              </a:r>
            </a:p>
            <a:p>
              <a:pPr marL="171450" indent="-171450"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sv-SE" sz="800" b="0" dirty="0" smtClean="0"/>
                <a:t>Papper, pennor, kritor </a:t>
              </a:r>
              <a:r>
                <a:rPr lang="sv-SE" sz="800" b="0" dirty="0" err="1" smtClean="0"/>
                <a:t>etc</a:t>
              </a:r>
              <a:endParaRPr lang="sv-SE" sz="800" b="0" dirty="0" smtClean="0"/>
            </a:p>
            <a:p>
              <a:pPr marL="171450" indent="-171450"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sv-SE" sz="800" b="0" dirty="0" smtClean="0"/>
                <a:t>Blockboards</a:t>
              </a:r>
            </a:p>
            <a:p>
              <a:pPr marL="171450" indent="-171450">
                <a:spcAft>
                  <a:spcPts val="0"/>
                </a:spcAft>
                <a:buFont typeface="Arial" pitchFamily="34" charset="0"/>
                <a:buChar char="•"/>
                <a:defRPr/>
              </a:pPr>
              <a:endParaRPr lang="sv-SE" sz="800" b="0" dirty="0" smtClean="0"/>
            </a:p>
            <a:p>
              <a:pPr marL="171450" indent="-171450">
                <a:spcAft>
                  <a:spcPts val="600"/>
                </a:spcAft>
                <a:buFont typeface="Arial" pitchFamily="34" charset="0"/>
                <a:buChar char="•"/>
                <a:defRPr/>
              </a:pPr>
              <a:endParaRPr lang="sv-SE" sz="800" b="0" dirty="0" smtClean="0"/>
            </a:p>
            <a:p>
              <a:pPr marL="171450" indent="-171450">
                <a:spcAft>
                  <a:spcPts val="600"/>
                </a:spcAft>
                <a:buFont typeface="Arial" pitchFamily="34" charset="0"/>
                <a:buChar char="•"/>
                <a:defRPr/>
              </a:pPr>
              <a:endParaRPr lang="sv-SE" sz="800" b="0" dirty="0" smtClean="0"/>
            </a:p>
            <a:p>
              <a:pPr marL="171450" indent="-171450">
                <a:spcAft>
                  <a:spcPts val="600"/>
                </a:spcAft>
                <a:defRPr/>
              </a:pPr>
              <a:endParaRPr lang="sv-SE" sz="800" b="0" dirty="0" smtClean="0"/>
            </a:p>
          </p:txBody>
        </p:sp>
        <p:sp>
          <p:nvSpPr>
            <p:cNvPr id="83" name="Rectangle 14"/>
            <p:cNvSpPr>
              <a:spLocks noChangeArrowheads="1"/>
            </p:cNvSpPr>
            <p:nvPr/>
          </p:nvSpPr>
          <p:spPr bwMode="auto">
            <a:xfrm>
              <a:off x="2152540" y="2909569"/>
              <a:ext cx="720079" cy="36036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3175" algn="ctr">
              <a:noFill/>
              <a:round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/>
              <a:r>
                <a:rPr lang="sv-SE" sz="900" dirty="0" smtClean="0">
                  <a:solidFill>
                    <a:schemeClr val="bg1"/>
                  </a:solidFill>
                </a:rPr>
                <a:t>8.700:-</a:t>
              </a:r>
              <a:endParaRPr lang="sv-SE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upp 84"/>
          <p:cNvGrpSpPr/>
          <p:nvPr/>
        </p:nvGrpSpPr>
        <p:grpSpPr>
          <a:xfrm>
            <a:off x="-17435" y="5418601"/>
            <a:ext cx="7962315" cy="1305144"/>
            <a:chOff x="-4131" y="2909569"/>
            <a:chExt cx="7962315" cy="1305144"/>
          </a:xfrm>
        </p:grpSpPr>
        <p:sp>
          <p:nvSpPr>
            <p:cNvPr id="86" name="Rectangle 14"/>
            <p:cNvSpPr>
              <a:spLocks noChangeArrowheads="1"/>
            </p:cNvSpPr>
            <p:nvPr/>
          </p:nvSpPr>
          <p:spPr bwMode="auto">
            <a:xfrm rot="16200000">
              <a:off x="-476522" y="3381960"/>
              <a:ext cx="1305144" cy="360362"/>
            </a:xfrm>
            <a:prstGeom prst="rect">
              <a:avLst/>
            </a:prstGeom>
            <a:solidFill>
              <a:schemeClr val="accent1"/>
            </a:solidFill>
            <a:ln w="3175" algn="ctr">
              <a:noFill/>
              <a:round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/>
              <a:r>
                <a:rPr lang="en-US" sz="1100" dirty="0" smtClean="0">
                  <a:solidFill>
                    <a:schemeClr val="bg1"/>
                  </a:solidFill>
                </a:rPr>
                <a:t>DRIFT</a:t>
              </a:r>
              <a:endParaRPr lang="en-US" sz="1100" dirty="0">
                <a:solidFill>
                  <a:schemeClr val="bg1"/>
                </a:solidFill>
              </a:endParaRPr>
            </a:p>
          </p:txBody>
        </p:sp>
        <p:grpSp>
          <p:nvGrpSpPr>
            <p:cNvPr id="8" name="Grupp 74"/>
            <p:cNvGrpSpPr/>
            <p:nvPr/>
          </p:nvGrpSpPr>
          <p:grpSpPr>
            <a:xfrm>
              <a:off x="431540" y="2909569"/>
              <a:ext cx="2441079" cy="1305144"/>
              <a:chOff x="431540" y="2909569"/>
              <a:chExt cx="2441079" cy="1305144"/>
            </a:xfrm>
          </p:grpSpPr>
          <p:sp>
            <p:nvSpPr>
              <p:cNvPr id="96" name="Rectangle 14"/>
              <p:cNvSpPr>
                <a:spLocks noChangeArrowheads="1"/>
              </p:cNvSpPr>
              <p:nvPr/>
            </p:nvSpPr>
            <p:spPr bwMode="auto">
              <a:xfrm>
                <a:off x="431541" y="2909569"/>
                <a:ext cx="1729626" cy="360362"/>
              </a:xfrm>
              <a:prstGeom prst="rect">
                <a:avLst/>
              </a:prstGeom>
              <a:solidFill>
                <a:schemeClr val="accent1"/>
              </a:solidFill>
              <a:ln w="3175" algn="ctr">
                <a:noFill/>
                <a:round/>
                <a:headEnd/>
                <a:tailEnd/>
              </a:ln>
            </p:spPr>
            <p:txBody>
              <a:bodyPr lIns="36000" tIns="36000" rIns="36000" bIns="36000" anchor="ctr"/>
              <a:lstStyle/>
              <a:p>
                <a:pPr algn="ctr"/>
                <a:r>
                  <a:rPr lang="sv-SE" sz="900" smtClean="0">
                    <a:solidFill>
                      <a:schemeClr val="bg1"/>
                    </a:solidFill>
                  </a:rPr>
                  <a:t>Stipendieprogram</a:t>
                </a:r>
                <a:endParaRPr lang="sv-SE" sz="900">
                  <a:solidFill>
                    <a:schemeClr val="bg1"/>
                  </a:solidFill>
                </a:endParaRPr>
              </a:p>
            </p:txBody>
          </p:sp>
          <p:sp>
            <p:nvSpPr>
              <p:cNvPr id="97" name="Rectangle 15"/>
              <p:cNvSpPr/>
              <p:nvPr/>
            </p:nvSpPr>
            <p:spPr bwMode="auto">
              <a:xfrm>
                <a:off x="431540" y="3269930"/>
                <a:ext cx="2420745" cy="944783"/>
              </a:xfrm>
              <a:prstGeom prst="rect">
                <a:avLst/>
              </a:prstGeom>
              <a:solidFill>
                <a:schemeClr val="bg1"/>
              </a:solidFill>
              <a:ln w="31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000" tIns="36000" rIns="36000" bIns="36000"/>
              <a:lstStyle/>
              <a:p>
                <a:pPr marL="171450" indent="-171450"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lang="sv-SE" sz="800" b="0" dirty="0" smtClean="0"/>
                  <a:t>26 elever, dvs 20% av eleverna ska få möjlighet till  betald skolgång. Det är elever som sannolikt annars inte kan få kontinuerlig utbildning.</a:t>
                </a:r>
              </a:p>
              <a:p>
                <a:pPr marL="171450" indent="-171450"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lang="sv-SE" sz="800" b="0" dirty="0" smtClean="0"/>
                  <a:t>Det ger en säker intäkt som motsvarar ca y% av lärarlönerna</a:t>
                </a:r>
              </a:p>
              <a:p>
                <a:pPr marL="171450" indent="-171450">
                  <a:spcAft>
                    <a:spcPts val="600"/>
                  </a:spcAft>
                  <a:buFont typeface="Arial" pitchFamily="34" charset="0"/>
                  <a:buChar char="•"/>
                  <a:defRPr/>
                </a:pPr>
                <a:endParaRPr lang="sv-SE" sz="800" b="0" dirty="0" smtClean="0"/>
              </a:p>
              <a:p>
                <a:pPr marL="171450" indent="-171450">
                  <a:spcAft>
                    <a:spcPts val="600"/>
                  </a:spcAft>
                  <a:buFont typeface="Arial" pitchFamily="34" charset="0"/>
                  <a:buChar char="•"/>
                  <a:defRPr/>
                </a:pPr>
                <a:endParaRPr lang="sv-SE" sz="800" b="0" dirty="0" smtClean="0"/>
              </a:p>
              <a:p>
                <a:pPr marL="171450" indent="-171450">
                  <a:spcAft>
                    <a:spcPts val="600"/>
                  </a:spcAft>
                  <a:defRPr/>
                </a:pPr>
                <a:endParaRPr lang="sv-SE" sz="800" b="0" dirty="0" smtClean="0"/>
              </a:p>
            </p:txBody>
          </p:sp>
          <p:sp>
            <p:nvSpPr>
              <p:cNvPr id="98" name="Rectangle 14"/>
              <p:cNvSpPr>
                <a:spLocks noChangeArrowheads="1"/>
              </p:cNvSpPr>
              <p:nvPr/>
            </p:nvSpPr>
            <p:spPr bwMode="auto">
              <a:xfrm>
                <a:off x="2152540" y="2909569"/>
                <a:ext cx="720079" cy="360362"/>
              </a:xfrm>
              <a:prstGeom prst="rect">
                <a:avLst/>
              </a:prstGeom>
              <a:noFill/>
              <a:ln w="3175" algn="ctr">
                <a:noFill/>
                <a:round/>
                <a:headEnd/>
                <a:tailEnd/>
              </a:ln>
            </p:spPr>
            <p:txBody>
              <a:bodyPr lIns="36000" tIns="36000" rIns="36000" bIns="36000" anchor="ctr"/>
              <a:lstStyle/>
              <a:p>
                <a:pPr algn="ctr"/>
                <a:r>
                  <a:rPr lang="en-US" sz="900" dirty="0" smtClean="0">
                    <a:solidFill>
                      <a:schemeClr val="bg1"/>
                    </a:solidFill>
                  </a:rPr>
                  <a:t>7.500:-</a:t>
                </a:r>
                <a:endParaRPr lang="en-US" sz="9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" name="Grupp 75"/>
            <p:cNvGrpSpPr/>
            <p:nvPr/>
          </p:nvGrpSpPr>
          <p:grpSpPr>
            <a:xfrm>
              <a:off x="2974323" y="2909569"/>
              <a:ext cx="2441079" cy="1305144"/>
              <a:chOff x="431540" y="2909569"/>
              <a:chExt cx="2441079" cy="1305144"/>
            </a:xfrm>
          </p:grpSpPr>
          <p:sp>
            <p:nvSpPr>
              <p:cNvPr id="93" name="Rectangle 14"/>
              <p:cNvSpPr>
                <a:spLocks noChangeArrowheads="1"/>
              </p:cNvSpPr>
              <p:nvPr/>
            </p:nvSpPr>
            <p:spPr bwMode="auto">
              <a:xfrm>
                <a:off x="431541" y="2909569"/>
                <a:ext cx="1729626" cy="360362"/>
              </a:xfrm>
              <a:prstGeom prst="rect">
                <a:avLst/>
              </a:prstGeom>
              <a:solidFill>
                <a:schemeClr val="accent1"/>
              </a:solidFill>
              <a:ln w="3175" algn="ctr">
                <a:noFill/>
                <a:round/>
                <a:headEnd/>
                <a:tailEnd/>
              </a:ln>
            </p:spPr>
            <p:txBody>
              <a:bodyPr lIns="36000" tIns="36000" rIns="36000" bIns="36000" anchor="ctr"/>
              <a:lstStyle/>
              <a:p>
                <a:pPr algn="ctr"/>
                <a:r>
                  <a:rPr lang="sv-SE" sz="900" smtClean="0">
                    <a:solidFill>
                      <a:schemeClr val="bg1"/>
                    </a:solidFill>
                  </a:rPr>
                  <a:t>Vidareutbildning</a:t>
                </a:r>
                <a:endParaRPr lang="sv-SE" sz="900">
                  <a:solidFill>
                    <a:schemeClr val="bg1"/>
                  </a:solidFill>
                </a:endParaRPr>
              </a:p>
            </p:txBody>
          </p:sp>
          <p:sp>
            <p:nvSpPr>
              <p:cNvPr id="94" name="Rectangle 15"/>
              <p:cNvSpPr/>
              <p:nvPr/>
            </p:nvSpPr>
            <p:spPr bwMode="auto">
              <a:xfrm>
                <a:off x="431540" y="3269930"/>
                <a:ext cx="2420745" cy="944783"/>
              </a:xfrm>
              <a:prstGeom prst="rect">
                <a:avLst/>
              </a:prstGeom>
              <a:solidFill>
                <a:schemeClr val="bg1"/>
              </a:solidFill>
              <a:ln w="31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000" tIns="36000" rIns="36000" bIns="36000"/>
              <a:lstStyle/>
              <a:p>
                <a:pPr marL="171450" indent="-171450"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lang="sv-SE" sz="800" b="0" dirty="0" smtClean="0"/>
                  <a:t>Utbildningsworkshop (2 dagar) för administrativa skolprocesser tillsammans med några andra lokala skolor som stöds</a:t>
                </a:r>
              </a:p>
              <a:p>
                <a:pPr marL="171450" indent="-171450"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lang="sv-SE" sz="800" b="0" i="1" dirty="0" smtClean="0"/>
                  <a:t>Stöd av lokal personar kring administrativa processer (2 dagar)</a:t>
                </a:r>
              </a:p>
              <a:p>
                <a:pPr marL="171450" indent="-171450">
                  <a:spcAft>
                    <a:spcPts val="600"/>
                  </a:spcAft>
                  <a:buFont typeface="Arial" pitchFamily="34" charset="0"/>
                  <a:buChar char="•"/>
                  <a:defRPr/>
                </a:pPr>
                <a:endParaRPr lang="sv-SE" sz="800" b="0" dirty="0" smtClean="0"/>
              </a:p>
              <a:p>
                <a:pPr marL="171450" indent="-171450">
                  <a:spcAft>
                    <a:spcPts val="600"/>
                  </a:spcAft>
                  <a:buFont typeface="Arial" pitchFamily="34" charset="0"/>
                  <a:buChar char="•"/>
                  <a:defRPr/>
                </a:pPr>
                <a:endParaRPr lang="sv-SE" sz="800" b="0" dirty="0" smtClean="0"/>
              </a:p>
              <a:p>
                <a:pPr marL="171450" indent="-171450">
                  <a:spcAft>
                    <a:spcPts val="600"/>
                  </a:spcAft>
                  <a:defRPr/>
                </a:pPr>
                <a:endParaRPr lang="sv-SE" sz="800" b="0" dirty="0" smtClean="0"/>
              </a:p>
            </p:txBody>
          </p:sp>
          <p:sp>
            <p:nvSpPr>
              <p:cNvPr id="95" name="Rectangle 14"/>
              <p:cNvSpPr>
                <a:spLocks noChangeArrowheads="1"/>
              </p:cNvSpPr>
              <p:nvPr/>
            </p:nvSpPr>
            <p:spPr bwMode="auto">
              <a:xfrm>
                <a:off x="2152540" y="2909569"/>
                <a:ext cx="720079" cy="360362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 w="3175" algn="ctr">
                <a:noFill/>
                <a:round/>
                <a:headEnd/>
                <a:tailEnd/>
              </a:ln>
            </p:spPr>
            <p:txBody>
              <a:bodyPr lIns="36000" tIns="36000" rIns="36000" bIns="36000" anchor="ctr"/>
              <a:lstStyle/>
              <a:p>
                <a:pPr algn="ctr"/>
                <a:r>
                  <a:rPr lang="en-US" sz="900" dirty="0" smtClean="0">
                    <a:solidFill>
                      <a:schemeClr val="bg1"/>
                    </a:solidFill>
                  </a:rPr>
                  <a:t>2.500:-</a:t>
                </a:r>
                <a:endParaRPr lang="en-US" sz="9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" name="Grupp 79"/>
            <p:cNvGrpSpPr/>
            <p:nvPr/>
          </p:nvGrpSpPr>
          <p:grpSpPr>
            <a:xfrm>
              <a:off x="5517105" y="2909569"/>
              <a:ext cx="2441079" cy="1305144"/>
              <a:chOff x="431540" y="2909569"/>
              <a:chExt cx="2441079" cy="1305144"/>
            </a:xfrm>
          </p:grpSpPr>
          <p:sp>
            <p:nvSpPr>
              <p:cNvPr id="90" name="Rectangle 14"/>
              <p:cNvSpPr>
                <a:spLocks noChangeArrowheads="1"/>
              </p:cNvSpPr>
              <p:nvPr/>
            </p:nvSpPr>
            <p:spPr bwMode="auto">
              <a:xfrm>
                <a:off x="431541" y="2909569"/>
                <a:ext cx="1729626" cy="360362"/>
              </a:xfrm>
              <a:prstGeom prst="rect">
                <a:avLst/>
              </a:prstGeom>
              <a:solidFill>
                <a:schemeClr val="accent1"/>
              </a:solidFill>
              <a:ln w="3175" algn="ctr">
                <a:noFill/>
                <a:round/>
                <a:headEnd/>
                <a:tailEnd/>
              </a:ln>
            </p:spPr>
            <p:txBody>
              <a:bodyPr lIns="36000" tIns="36000" rIns="36000" bIns="36000" anchor="ctr"/>
              <a:lstStyle/>
              <a:p>
                <a:pPr algn="ctr"/>
                <a:r>
                  <a:rPr lang="sv-SE" sz="900" smtClean="0">
                    <a:solidFill>
                      <a:schemeClr val="bg1"/>
                    </a:solidFill>
                  </a:rPr>
                  <a:t>Uppföljning</a:t>
                </a:r>
                <a:endParaRPr lang="sv-SE" sz="900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Rectangle 15"/>
              <p:cNvSpPr/>
              <p:nvPr/>
            </p:nvSpPr>
            <p:spPr bwMode="auto">
              <a:xfrm>
                <a:off x="431540" y="3269930"/>
                <a:ext cx="2420745" cy="944783"/>
              </a:xfrm>
              <a:prstGeom prst="rect">
                <a:avLst/>
              </a:prstGeom>
              <a:solidFill>
                <a:schemeClr val="bg1"/>
              </a:solidFill>
              <a:ln w="31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000" tIns="36000" rIns="36000" bIns="36000"/>
              <a:lstStyle/>
              <a:p>
                <a:pPr marL="171450" indent="-171450"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lang="sv-SE" sz="800" b="0" dirty="0" smtClean="0"/>
                  <a:t>Initial analys av skolans verksamhet</a:t>
                </a:r>
              </a:p>
              <a:p>
                <a:pPr marL="171450" indent="-171450"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lang="sv-SE" sz="800" b="0" dirty="0" smtClean="0"/>
                  <a:t>Uppföljning av projekt som stöds</a:t>
                </a:r>
              </a:p>
              <a:p>
                <a:pPr marL="171450" indent="-171450">
                  <a:spcAft>
                    <a:spcPts val="600"/>
                  </a:spcAft>
                  <a:buFont typeface="Arial" pitchFamily="34" charset="0"/>
                  <a:buChar char="•"/>
                  <a:defRPr/>
                </a:pPr>
                <a:endParaRPr lang="sv-SE" sz="800" b="0" dirty="0" smtClean="0"/>
              </a:p>
              <a:p>
                <a:pPr marL="171450" indent="-171450">
                  <a:spcAft>
                    <a:spcPts val="600"/>
                  </a:spcAft>
                  <a:buFont typeface="Arial" pitchFamily="34" charset="0"/>
                  <a:buChar char="•"/>
                  <a:defRPr/>
                </a:pPr>
                <a:endParaRPr lang="sv-SE" sz="800" b="0" dirty="0" smtClean="0"/>
              </a:p>
              <a:p>
                <a:pPr marL="171450" indent="-171450">
                  <a:spcAft>
                    <a:spcPts val="600"/>
                  </a:spcAft>
                  <a:defRPr/>
                </a:pPr>
                <a:endParaRPr lang="sv-SE" sz="800" b="0" dirty="0" smtClean="0"/>
              </a:p>
            </p:txBody>
          </p:sp>
          <p:sp>
            <p:nvSpPr>
              <p:cNvPr id="92" name="Rectangle 14"/>
              <p:cNvSpPr>
                <a:spLocks noChangeArrowheads="1"/>
              </p:cNvSpPr>
              <p:nvPr/>
            </p:nvSpPr>
            <p:spPr bwMode="auto">
              <a:xfrm>
                <a:off x="2152540" y="2909569"/>
                <a:ext cx="720079" cy="360362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 w="3175" algn="ctr">
                <a:noFill/>
                <a:round/>
                <a:headEnd/>
                <a:tailEnd/>
              </a:ln>
            </p:spPr>
            <p:txBody>
              <a:bodyPr lIns="36000" tIns="36000" rIns="36000" bIns="36000" anchor="ctr"/>
              <a:lstStyle/>
              <a:p>
                <a:pPr algn="ctr"/>
                <a:r>
                  <a:rPr lang="en-US" sz="900" dirty="0">
                    <a:solidFill>
                      <a:schemeClr val="bg1"/>
                    </a:solidFill>
                  </a:rPr>
                  <a:t>5</a:t>
                </a:r>
                <a:r>
                  <a:rPr lang="en-US" sz="900" dirty="0" smtClean="0">
                    <a:solidFill>
                      <a:schemeClr val="bg1"/>
                    </a:solidFill>
                  </a:rPr>
                  <a:t>.000:-</a:t>
                </a:r>
                <a:endParaRPr lang="en-US" sz="9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99" name="Rectangle 14"/>
          <p:cNvSpPr>
            <a:spLocks noChangeArrowheads="1"/>
          </p:cNvSpPr>
          <p:nvPr/>
        </p:nvSpPr>
        <p:spPr bwMode="auto">
          <a:xfrm>
            <a:off x="1196624" y="4799980"/>
            <a:ext cx="1665185" cy="360362"/>
          </a:xfrm>
          <a:prstGeom prst="rect">
            <a:avLst/>
          </a:prstGeom>
          <a:noFill/>
          <a:ln w="3175" algn="ctr">
            <a:noFill/>
            <a:round/>
            <a:headEnd/>
            <a:tailEnd/>
          </a:ln>
        </p:spPr>
        <p:txBody>
          <a:bodyPr lIns="36000" tIns="36000" rIns="36000" bIns="36000" anchor="ctr"/>
          <a:lstStyle/>
          <a:p>
            <a:r>
              <a:rPr lang="sv-SE" sz="800" b="0" dirty="0" smtClean="0"/>
              <a:t>Tre ytterligare klassrum</a:t>
            </a:r>
            <a:endParaRPr lang="sv-SE" sz="800" b="0" dirty="0"/>
          </a:p>
        </p:txBody>
      </p:sp>
      <p:sp>
        <p:nvSpPr>
          <p:cNvPr id="100" name="Rectangle 14"/>
          <p:cNvSpPr>
            <a:spLocks noChangeArrowheads="1"/>
          </p:cNvSpPr>
          <p:nvPr/>
        </p:nvSpPr>
        <p:spPr bwMode="auto">
          <a:xfrm>
            <a:off x="447442" y="4863587"/>
            <a:ext cx="720079" cy="304383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175" algn="ctr">
            <a:noFill/>
            <a:round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sv-SE" sz="900" smtClean="0">
                <a:solidFill>
                  <a:schemeClr val="bg1"/>
                </a:solidFill>
              </a:rPr>
              <a:t>Effekt</a:t>
            </a:r>
            <a:endParaRPr lang="sv-SE" sz="900">
              <a:solidFill>
                <a:schemeClr val="bg1"/>
              </a:solidFill>
            </a:endParaRPr>
          </a:p>
        </p:txBody>
      </p:sp>
      <p:sp>
        <p:nvSpPr>
          <p:cNvPr id="39" name="Rectangle 14"/>
          <p:cNvSpPr>
            <a:spLocks noChangeArrowheads="1"/>
          </p:cNvSpPr>
          <p:nvPr/>
        </p:nvSpPr>
        <p:spPr bwMode="auto">
          <a:xfrm>
            <a:off x="3716905" y="4799980"/>
            <a:ext cx="1665185" cy="360362"/>
          </a:xfrm>
          <a:prstGeom prst="rect">
            <a:avLst/>
          </a:prstGeom>
          <a:noFill/>
          <a:ln w="3175" algn="ctr">
            <a:noFill/>
            <a:round/>
            <a:headEnd/>
            <a:tailEnd/>
          </a:ln>
        </p:spPr>
        <p:txBody>
          <a:bodyPr lIns="36000" tIns="36000" rIns="36000" bIns="36000" anchor="ctr"/>
          <a:lstStyle/>
          <a:p>
            <a:r>
              <a:rPr lang="sv-SE" sz="800" b="0" dirty="0" smtClean="0"/>
              <a:t>Förbättrad skolmiljö för undervisning</a:t>
            </a:r>
            <a:endParaRPr lang="sv-SE" sz="800" b="0" dirty="0"/>
          </a:p>
        </p:txBody>
      </p:sp>
      <p:sp>
        <p:nvSpPr>
          <p:cNvPr id="40" name="Rectangle 14"/>
          <p:cNvSpPr>
            <a:spLocks noChangeArrowheads="1"/>
          </p:cNvSpPr>
          <p:nvPr/>
        </p:nvSpPr>
        <p:spPr bwMode="auto">
          <a:xfrm>
            <a:off x="2967723" y="4863587"/>
            <a:ext cx="720079" cy="304383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175" algn="ctr">
            <a:noFill/>
            <a:round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sv-SE" sz="900" smtClean="0">
                <a:solidFill>
                  <a:schemeClr val="bg1"/>
                </a:solidFill>
              </a:rPr>
              <a:t>Effekt</a:t>
            </a:r>
            <a:endParaRPr lang="sv-SE" sz="900">
              <a:solidFill>
                <a:schemeClr val="bg1"/>
              </a:solidFill>
            </a:endParaRPr>
          </a:p>
        </p:txBody>
      </p:sp>
      <p:sp>
        <p:nvSpPr>
          <p:cNvPr id="41" name="Rectangle 14"/>
          <p:cNvSpPr>
            <a:spLocks noChangeArrowheads="1"/>
          </p:cNvSpPr>
          <p:nvPr/>
        </p:nvSpPr>
        <p:spPr bwMode="auto">
          <a:xfrm>
            <a:off x="6266287" y="4799980"/>
            <a:ext cx="1665185" cy="360362"/>
          </a:xfrm>
          <a:prstGeom prst="rect">
            <a:avLst/>
          </a:prstGeom>
          <a:noFill/>
          <a:ln w="3175" algn="ctr">
            <a:noFill/>
            <a:round/>
            <a:headEnd/>
            <a:tailEnd/>
          </a:ln>
        </p:spPr>
        <p:txBody>
          <a:bodyPr lIns="36000" tIns="36000" rIns="36000" bIns="36000" anchor="ctr"/>
          <a:lstStyle/>
          <a:p>
            <a:r>
              <a:rPr lang="sv-SE" sz="800" b="0" dirty="0" smtClean="0"/>
              <a:t>Bättre skolmaterial till undervisningen</a:t>
            </a:r>
            <a:endParaRPr lang="sv-SE" sz="800" b="0" dirty="0"/>
          </a:p>
        </p:txBody>
      </p:sp>
      <p:sp>
        <p:nvSpPr>
          <p:cNvPr id="42" name="Rectangle 14"/>
          <p:cNvSpPr>
            <a:spLocks noChangeArrowheads="1"/>
          </p:cNvSpPr>
          <p:nvPr/>
        </p:nvSpPr>
        <p:spPr bwMode="auto">
          <a:xfrm>
            <a:off x="5540855" y="4863587"/>
            <a:ext cx="720079" cy="304383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175" algn="ctr">
            <a:noFill/>
            <a:round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sv-SE" sz="900" smtClean="0">
                <a:solidFill>
                  <a:schemeClr val="bg1"/>
                </a:solidFill>
              </a:rPr>
              <a:t>Effekt</a:t>
            </a:r>
            <a:endParaRPr lang="sv-SE" sz="900">
              <a:solidFill>
                <a:schemeClr val="bg1"/>
              </a:solidFill>
            </a:endParaRPr>
          </a:p>
        </p:txBody>
      </p:sp>
      <p:grpSp>
        <p:nvGrpSpPr>
          <p:cNvPr id="11" name="Grupp 53"/>
          <p:cNvGrpSpPr/>
          <p:nvPr/>
        </p:nvGrpSpPr>
        <p:grpSpPr>
          <a:xfrm>
            <a:off x="5481625" y="2099680"/>
            <a:ext cx="2420745" cy="1305145"/>
            <a:chOff x="142876" y="3564015"/>
            <a:chExt cx="2853950" cy="1305145"/>
          </a:xfrm>
        </p:grpSpPr>
        <p:sp>
          <p:nvSpPr>
            <p:cNvPr id="56" name="Rectangle 14"/>
            <p:cNvSpPr>
              <a:spLocks noChangeArrowheads="1"/>
            </p:cNvSpPr>
            <p:nvPr/>
          </p:nvSpPr>
          <p:spPr bwMode="auto">
            <a:xfrm>
              <a:off x="142876" y="3564015"/>
              <a:ext cx="2853950" cy="360362"/>
            </a:xfrm>
            <a:prstGeom prst="rect">
              <a:avLst/>
            </a:prstGeom>
            <a:solidFill>
              <a:schemeClr val="accent1"/>
            </a:solidFill>
            <a:ln w="3175" algn="ctr">
              <a:solidFill>
                <a:schemeClr val="bg1"/>
              </a:solidFill>
              <a:round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/>
              <a:r>
                <a:rPr lang="sv-SE" sz="1000" dirty="0" smtClean="0">
                  <a:solidFill>
                    <a:schemeClr val="bg1"/>
                  </a:solidFill>
                </a:rPr>
                <a:t>Vem/vilka stödjer skolan?</a:t>
              </a:r>
              <a:endParaRPr lang="sv-SE" sz="1000" dirty="0">
                <a:solidFill>
                  <a:schemeClr val="bg1"/>
                </a:solidFill>
              </a:endParaRPr>
            </a:p>
          </p:txBody>
        </p:sp>
        <p:sp>
          <p:nvSpPr>
            <p:cNvPr id="57" name="Rectangle 15"/>
            <p:cNvSpPr/>
            <p:nvPr/>
          </p:nvSpPr>
          <p:spPr bwMode="auto">
            <a:xfrm>
              <a:off x="142876" y="3924377"/>
              <a:ext cx="2853950" cy="944783"/>
            </a:xfrm>
            <a:prstGeom prst="rect">
              <a:avLst/>
            </a:prstGeom>
            <a:noFill/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000" tIns="36000" rIns="36000" bIns="36000"/>
            <a:lstStyle/>
            <a:p>
              <a:pPr marL="171450" indent="-171450">
                <a:buFont typeface="Arial" pitchFamily="34" charset="0"/>
                <a:buChar char="•"/>
                <a:defRPr/>
              </a:pPr>
              <a:r>
                <a:rPr lang="sv-SE" sz="900" dirty="0" smtClean="0">
                  <a:solidFill>
                    <a:srgbClr val="002060"/>
                  </a:solidFill>
                </a:rPr>
                <a:t>Skolan stöds gemensamt av alla givare till Svenska utbildningsfonden för Liberia</a:t>
              </a:r>
            </a:p>
            <a:p>
              <a:pPr marL="171450" indent="-171450">
                <a:buFont typeface="Arial" pitchFamily="34" charset="0"/>
                <a:buChar char="•"/>
                <a:defRPr/>
              </a:pPr>
              <a:r>
                <a:rPr lang="sv-SE" sz="900" dirty="0" smtClean="0">
                  <a:solidFill>
                    <a:srgbClr val="002060"/>
                  </a:solidFill>
                </a:rPr>
                <a:t>En ej färdigställd skolbyggnad hade påbörkats men ej avslutats av en lokal biståndsorganisation ZOA. </a:t>
              </a:r>
            </a:p>
            <a:p>
              <a:pPr marL="171450" indent="-171450">
                <a:buFont typeface="Arial" pitchFamily="34" charset="0"/>
                <a:buChar char="•"/>
                <a:defRPr/>
              </a:pPr>
              <a:endParaRPr lang="sv-SE" sz="900" dirty="0" smtClean="0">
                <a:solidFill>
                  <a:srgbClr val="002060"/>
                </a:solidFill>
              </a:endParaRPr>
            </a:p>
            <a:p>
              <a:pPr marL="171450" indent="-171450">
                <a:spcAft>
                  <a:spcPts val="600"/>
                </a:spcAft>
                <a:defRPr/>
              </a:pPr>
              <a:endParaRPr lang="sv-SE" sz="900" b="0" dirty="0" smtClean="0"/>
            </a:p>
          </p:txBody>
        </p:sp>
      </p:grpSp>
      <p:pic>
        <p:nvPicPr>
          <p:cNvPr id="1026" name="Picture 2" descr="C:\Users\pethen\Documents\My Dropbox\SEFL\Mushroom schools\Benla Community School - Margibi\Benla Community school Photos #2\Zinc &amp; ceilings needed to complete roof of ann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3692" y="41750"/>
            <a:ext cx="2400403" cy="1800200"/>
          </a:xfrm>
          <a:prstGeom prst="rect">
            <a:avLst/>
          </a:prstGeom>
          <a:noFill/>
        </p:spPr>
      </p:pic>
      <p:pic>
        <p:nvPicPr>
          <p:cNvPr id="1027" name="Picture 3" descr="C:\Users\pethen\Documents\My Dropbox\SEFL\Mushroom schools\Benla Community School - Margibi\Benla Community school Photos #2\Floor to be cast Inside the beginner class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8976" y="53625"/>
            <a:ext cx="2400404" cy="1800200"/>
          </a:xfrm>
          <a:prstGeom prst="rect">
            <a:avLst/>
          </a:prstGeom>
          <a:noFill/>
        </p:spPr>
      </p:pic>
      <p:sp>
        <p:nvSpPr>
          <p:cNvPr id="60" name="Rectangle 14"/>
          <p:cNvSpPr>
            <a:spLocks noChangeArrowheads="1"/>
          </p:cNvSpPr>
          <p:nvPr/>
        </p:nvSpPr>
        <p:spPr bwMode="auto">
          <a:xfrm>
            <a:off x="8127396" y="4239090"/>
            <a:ext cx="720079" cy="36036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175" algn="ctr">
            <a:noFill/>
            <a:round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29.300:-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62" name="textruta 61"/>
          <p:cNvSpPr txBox="1"/>
          <p:nvPr/>
        </p:nvSpPr>
        <p:spPr>
          <a:xfrm>
            <a:off x="8084541" y="3125899"/>
            <a:ext cx="7841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b="0" dirty="0" smtClean="0"/>
              <a:t>2013/2014</a:t>
            </a:r>
            <a:endParaRPr lang="sv-SE" sz="1000" b="0" dirty="0"/>
          </a:p>
        </p:txBody>
      </p:sp>
      <p:sp>
        <p:nvSpPr>
          <p:cNvPr id="65" name="Rectangle 14"/>
          <p:cNvSpPr>
            <a:spLocks noChangeArrowheads="1"/>
          </p:cNvSpPr>
          <p:nvPr/>
        </p:nvSpPr>
        <p:spPr bwMode="auto">
          <a:xfrm>
            <a:off x="8127395" y="5813943"/>
            <a:ext cx="720079" cy="36036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175" algn="ctr">
            <a:noFill/>
            <a:round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7</a:t>
            </a:r>
            <a:r>
              <a:rPr lang="en-US" sz="1100" dirty="0" smtClean="0">
                <a:solidFill>
                  <a:schemeClr val="bg1"/>
                </a:solidFill>
              </a:rPr>
              <a:t>.500:-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61" name="Rectangle 14"/>
          <p:cNvSpPr>
            <a:spLocks noChangeArrowheads="1"/>
          </p:cNvSpPr>
          <p:nvPr/>
        </p:nvSpPr>
        <p:spPr bwMode="auto">
          <a:xfrm>
            <a:off x="8127395" y="3338990"/>
            <a:ext cx="720079" cy="36036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175" algn="ctr">
            <a:noFill/>
            <a:round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36.</a:t>
            </a:r>
            <a:r>
              <a:rPr lang="en-US" sz="1100" dirty="0">
                <a:solidFill>
                  <a:schemeClr val="bg1"/>
                </a:solidFill>
              </a:rPr>
              <a:t>8</a:t>
            </a:r>
            <a:r>
              <a:rPr lang="en-US" sz="1100" dirty="0" smtClean="0">
                <a:solidFill>
                  <a:schemeClr val="bg1"/>
                </a:solidFill>
              </a:rPr>
              <a:t>00:-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63" name="textruta 62"/>
          <p:cNvSpPr txBox="1"/>
          <p:nvPr/>
        </p:nvSpPr>
        <p:spPr>
          <a:xfrm>
            <a:off x="7527865" y="3383995"/>
            <a:ext cx="6445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Totalt:</a:t>
            </a:r>
            <a:endParaRPr lang="sv-SE" sz="1200" dirty="0"/>
          </a:p>
        </p:txBody>
      </p:sp>
      <p:sp>
        <p:nvSpPr>
          <p:cNvPr id="58" name="Rectangle 15"/>
          <p:cNvSpPr/>
          <p:nvPr/>
        </p:nvSpPr>
        <p:spPr bwMode="auto">
          <a:xfrm>
            <a:off x="341529" y="953725"/>
            <a:ext cx="3915436" cy="944783"/>
          </a:xfrm>
          <a:prstGeom prst="rect">
            <a:avLst/>
          </a:prstGeom>
          <a:noFill/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36000" rIns="36000" bIns="36000"/>
          <a:lstStyle/>
          <a:p>
            <a:pPr marL="171450" indent="-171450">
              <a:buFont typeface="Arial" pitchFamily="34" charset="0"/>
              <a:buChar char="•"/>
              <a:defRPr/>
            </a:pPr>
            <a:r>
              <a:rPr lang="sv-SE" sz="900" b="0" dirty="0" smtClean="0">
                <a:solidFill>
                  <a:srgbClr val="002060"/>
                </a:solidFill>
              </a:rPr>
              <a:t>Byggnationsprojektet har gått bra.  En skolbyggad har färdigställts.</a:t>
            </a:r>
          </a:p>
          <a:p>
            <a:pPr marL="171450" indent="-171450">
              <a:buFont typeface="Arial" pitchFamily="34" charset="0"/>
              <a:buChar char="•"/>
              <a:defRPr/>
            </a:pPr>
            <a:r>
              <a:rPr lang="sv-SE" sz="900" b="0" dirty="0" smtClean="0">
                <a:solidFill>
                  <a:srgbClr val="002060"/>
                </a:solidFill>
              </a:rPr>
              <a:t>Projekten med skolmilljöförbättring och skolmaterial har haft önskad effekt. </a:t>
            </a:r>
          </a:p>
          <a:p>
            <a:pPr marL="171450" indent="-171450">
              <a:buFont typeface="Arial" pitchFamily="34" charset="0"/>
              <a:buChar char="•"/>
              <a:defRPr/>
            </a:pPr>
            <a:r>
              <a:rPr lang="sv-SE" sz="900" b="0" dirty="0" smtClean="0">
                <a:solidFill>
                  <a:srgbClr val="002060"/>
                </a:solidFill>
              </a:rPr>
              <a:t>Vår insats har haft mycket god effekt .</a:t>
            </a:r>
          </a:p>
          <a:p>
            <a:pPr marL="171450" indent="-171450">
              <a:buFont typeface="Arial" pitchFamily="34" charset="0"/>
              <a:buChar char="•"/>
              <a:defRPr/>
            </a:pPr>
            <a:r>
              <a:rPr lang="sv-SE" sz="900" b="0" dirty="0" smtClean="0">
                <a:solidFill>
                  <a:srgbClr val="002060"/>
                </a:solidFill>
              </a:rPr>
              <a:t>Vi avser att samarbeta med skolan i ett stipendieprogram och fortsatt vidareutbildning. </a:t>
            </a:r>
            <a:endParaRPr lang="sv-SE" sz="900" dirty="0" smtClean="0">
              <a:solidFill>
                <a:srgbClr val="002060"/>
              </a:solidFill>
            </a:endParaRPr>
          </a:p>
          <a:p>
            <a:pPr marL="171450" indent="-171450">
              <a:buFont typeface="Arial" pitchFamily="34" charset="0"/>
              <a:buChar char="•"/>
              <a:defRPr/>
            </a:pPr>
            <a:endParaRPr lang="sv-SE" sz="900" dirty="0" smtClean="0">
              <a:solidFill>
                <a:srgbClr val="002060"/>
              </a:solidFill>
            </a:endParaRPr>
          </a:p>
          <a:p>
            <a:pPr marL="171450" indent="-171450">
              <a:spcAft>
                <a:spcPts val="600"/>
              </a:spcAft>
              <a:defRPr/>
            </a:pPr>
            <a:endParaRPr lang="sv-SE" sz="900" b="0" dirty="0" smtClean="0"/>
          </a:p>
        </p:txBody>
      </p:sp>
      <p:sp>
        <p:nvSpPr>
          <p:cNvPr id="59" name="Rectangle 14"/>
          <p:cNvSpPr>
            <a:spLocks noChangeArrowheads="1"/>
          </p:cNvSpPr>
          <p:nvPr/>
        </p:nvSpPr>
        <p:spPr bwMode="auto">
          <a:xfrm rot="16200000">
            <a:off x="-355887" y="1246097"/>
            <a:ext cx="1035115" cy="360362"/>
          </a:xfrm>
          <a:prstGeom prst="rect">
            <a:avLst/>
          </a:prstGeom>
          <a:solidFill>
            <a:schemeClr val="accent1"/>
          </a:solidFill>
          <a:ln w="3175" algn="ctr">
            <a:noFill/>
            <a:round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STATUS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71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7586" y="81888"/>
            <a:ext cx="3724363" cy="511175"/>
          </a:xfrm>
        </p:spPr>
        <p:txBody>
          <a:bodyPr/>
          <a:lstStyle/>
          <a:p>
            <a:r>
              <a:rPr lang="en-US" sz="1800" dirty="0" smtClean="0">
                <a:latin typeface="Arial" charset="0"/>
                <a:cs typeface="Arial" charset="0"/>
              </a:rPr>
              <a:t>BENLA COMMUNITY SCHOOL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8250" y="196"/>
            <a:ext cx="9161989" cy="6871491"/>
          </a:xfrm>
          <a:prstGeom prst="rect">
            <a:avLst/>
          </a:prstGeom>
          <a:noFill/>
        </p:spPr>
      </p:pic>
      <p:sp>
        <p:nvSpPr>
          <p:cNvPr id="58" name="Rectangle 15"/>
          <p:cNvSpPr/>
          <p:nvPr/>
        </p:nvSpPr>
        <p:spPr bwMode="auto">
          <a:xfrm>
            <a:off x="341528" y="8620"/>
            <a:ext cx="8802471" cy="720080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36000" rIns="36000" bIns="36000"/>
          <a:lstStyle/>
          <a:p>
            <a:pPr marL="171450" indent="-171450">
              <a:defRPr/>
            </a:pPr>
            <a:r>
              <a:rPr lang="sv-SE" sz="1100" dirty="0" smtClean="0">
                <a:solidFill>
                  <a:srgbClr val="002060"/>
                </a:solidFill>
              </a:rPr>
              <a:t>Projekten med skolmilljöförbättring och skolmaterial har haft önskad effekt. </a:t>
            </a:r>
          </a:p>
          <a:p>
            <a:pPr marL="171450" indent="-171450">
              <a:buFont typeface="Arial" pitchFamily="34" charset="0"/>
              <a:buChar char="•"/>
              <a:defRPr/>
            </a:pPr>
            <a:r>
              <a:rPr lang="sv-SE" sz="1100" b="0" dirty="0" smtClean="0">
                <a:solidFill>
                  <a:srgbClr val="002060"/>
                </a:solidFill>
              </a:rPr>
              <a:t>Vår insats har haft mycket god effekt .</a:t>
            </a:r>
          </a:p>
          <a:p>
            <a:pPr marL="171450" indent="-171450">
              <a:buFont typeface="Arial" pitchFamily="34" charset="0"/>
              <a:buChar char="•"/>
              <a:defRPr/>
            </a:pPr>
            <a:r>
              <a:rPr lang="sv-SE" sz="1100" b="0" dirty="0" smtClean="0">
                <a:solidFill>
                  <a:srgbClr val="002060"/>
                </a:solidFill>
              </a:rPr>
              <a:t>Vi avser att samarbeta med skolan i ett stipendieprogram och fortsatt vidareutbildning. </a:t>
            </a:r>
            <a:endParaRPr lang="sv-SE" sz="1100" dirty="0" smtClean="0">
              <a:solidFill>
                <a:srgbClr val="002060"/>
              </a:solidFill>
            </a:endParaRPr>
          </a:p>
          <a:p>
            <a:pPr marL="171450" indent="-171450">
              <a:buFont typeface="Arial" pitchFamily="34" charset="0"/>
              <a:buChar char="•"/>
              <a:defRPr/>
            </a:pPr>
            <a:endParaRPr lang="sv-SE" sz="900" dirty="0" smtClean="0">
              <a:solidFill>
                <a:srgbClr val="002060"/>
              </a:solidFill>
            </a:endParaRPr>
          </a:p>
          <a:p>
            <a:pPr marL="171450" indent="-171450">
              <a:spcAft>
                <a:spcPts val="600"/>
              </a:spcAft>
              <a:defRPr/>
            </a:pPr>
            <a:endParaRPr lang="sv-SE" sz="900" b="0" dirty="0" smtClean="0"/>
          </a:p>
        </p:txBody>
      </p:sp>
      <p:sp>
        <p:nvSpPr>
          <p:cNvPr id="59" name="Rectangle 14"/>
          <p:cNvSpPr>
            <a:spLocks noChangeArrowheads="1"/>
          </p:cNvSpPr>
          <p:nvPr/>
        </p:nvSpPr>
        <p:spPr bwMode="auto">
          <a:xfrm rot="16200000">
            <a:off x="-207887" y="186120"/>
            <a:ext cx="776961" cy="398208"/>
          </a:xfrm>
          <a:prstGeom prst="rect">
            <a:avLst/>
          </a:prstGeom>
          <a:solidFill>
            <a:schemeClr val="accent1"/>
          </a:solidFill>
          <a:ln w="3175" algn="ctr">
            <a:noFill/>
            <a:round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FÖRE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71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7586" y="81888"/>
            <a:ext cx="3724363" cy="511175"/>
          </a:xfrm>
        </p:spPr>
        <p:txBody>
          <a:bodyPr/>
          <a:lstStyle/>
          <a:p>
            <a:r>
              <a:rPr lang="en-US" sz="1800" dirty="0" smtClean="0">
                <a:latin typeface="Arial" charset="0"/>
                <a:cs typeface="Arial" charset="0"/>
              </a:rPr>
              <a:t>BENLA COMMUNITY SCHOOL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8250" y="196"/>
            <a:ext cx="9161989" cy="6871491"/>
          </a:xfrm>
          <a:prstGeom prst="rect">
            <a:avLst/>
          </a:prstGeom>
          <a:noFill/>
        </p:spPr>
      </p:pic>
      <p:sp>
        <p:nvSpPr>
          <p:cNvPr id="58" name="Rectangle 15"/>
          <p:cNvSpPr/>
          <p:nvPr/>
        </p:nvSpPr>
        <p:spPr bwMode="auto">
          <a:xfrm>
            <a:off x="341528" y="8620"/>
            <a:ext cx="8802471" cy="720080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36000" rIns="36000" bIns="36000"/>
          <a:lstStyle/>
          <a:p>
            <a:pPr marL="171450" indent="-171450">
              <a:defRPr/>
            </a:pPr>
            <a:r>
              <a:rPr lang="sv-SE" sz="1100" dirty="0" smtClean="0">
                <a:solidFill>
                  <a:srgbClr val="002060"/>
                </a:solidFill>
              </a:rPr>
              <a:t>Projekten med skolmilljöförbättring och skolmaterial har haft önskad effekt. </a:t>
            </a:r>
          </a:p>
          <a:p>
            <a:pPr marL="171450" indent="-171450">
              <a:buFont typeface="Arial" pitchFamily="34" charset="0"/>
              <a:buChar char="•"/>
              <a:defRPr/>
            </a:pPr>
            <a:r>
              <a:rPr lang="sv-SE" sz="1100" b="0" dirty="0" smtClean="0">
                <a:solidFill>
                  <a:srgbClr val="002060"/>
                </a:solidFill>
              </a:rPr>
              <a:t>Vår insats har haft mycket god effekt .</a:t>
            </a:r>
          </a:p>
          <a:p>
            <a:pPr marL="171450" indent="-171450">
              <a:buFont typeface="Arial" pitchFamily="34" charset="0"/>
              <a:buChar char="•"/>
              <a:defRPr/>
            </a:pPr>
            <a:r>
              <a:rPr lang="sv-SE" sz="1100" b="0" dirty="0" smtClean="0">
                <a:solidFill>
                  <a:srgbClr val="002060"/>
                </a:solidFill>
              </a:rPr>
              <a:t>Vi avser att samarbeta med skolan i ett stipendieprogram och fortsatt vidareutbildning. </a:t>
            </a:r>
            <a:endParaRPr lang="sv-SE" sz="1100" dirty="0" smtClean="0">
              <a:solidFill>
                <a:srgbClr val="002060"/>
              </a:solidFill>
            </a:endParaRPr>
          </a:p>
          <a:p>
            <a:pPr marL="171450" indent="-171450">
              <a:buFont typeface="Arial" pitchFamily="34" charset="0"/>
              <a:buChar char="•"/>
              <a:defRPr/>
            </a:pPr>
            <a:endParaRPr lang="sv-SE" sz="900" dirty="0" smtClean="0">
              <a:solidFill>
                <a:srgbClr val="002060"/>
              </a:solidFill>
            </a:endParaRPr>
          </a:p>
          <a:p>
            <a:pPr marL="171450" indent="-171450">
              <a:spcAft>
                <a:spcPts val="600"/>
              </a:spcAft>
              <a:defRPr/>
            </a:pPr>
            <a:endParaRPr lang="sv-SE" sz="900" b="0" dirty="0" smtClean="0"/>
          </a:p>
        </p:txBody>
      </p:sp>
      <p:sp>
        <p:nvSpPr>
          <p:cNvPr id="59" name="Rectangle 14"/>
          <p:cNvSpPr>
            <a:spLocks noChangeArrowheads="1"/>
          </p:cNvSpPr>
          <p:nvPr/>
        </p:nvSpPr>
        <p:spPr bwMode="auto">
          <a:xfrm rot="16200000">
            <a:off x="-207887" y="186120"/>
            <a:ext cx="776961" cy="398208"/>
          </a:xfrm>
          <a:prstGeom prst="rect">
            <a:avLst/>
          </a:prstGeom>
          <a:solidFill>
            <a:schemeClr val="accent1"/>
          </a:solidFill>
          <a:ln w="3175" algn="ctr">
            <a:noFill/>
            <a:round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EFTER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71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7586" y="81888"/>
            <a:ext cx="3724363" cy="511175"/>
          </a:xfrm>
        </p:spPr>
        <p:txBody>
          <a:bodyPr/>
          <a:lstStyle/>
          <a:p>
            <a:r>
              <a:rPr lang="en-US" sz="1800" dirty="0" smtClean="0">
                <a:latin typeface="Arial" charset="0"/>
                <a:cs typeface="Arial" charset="0"/>
              </a:rPr>
              <a:t>BENLA COMMUNITY SCHOOL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8250" y="196"/>
            <a:ext cx="9161988" cy="6871491"/>
          </a:xfrm>
          <a:prstGeom prst="rect">
            <a:avLst/>
          </a:prstGeom>
          <a:noFill/>
        </p:spPr>
      </p:pic>
      <p:sp>
        <p:nvSpPr>
          <p:cNvPr id="58" name="Rectangle 15"/>
          <p:cNvSpPr/>
          <p:nvPr/>
        </p:nvSpPr>
        <p:spPr bwMode="auto">
          <a:xfrm>
            <a:off x="341528" y="8620"/>
            <a:ext cx="8802471" cy="720080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36000" rIns="36000" bIns="36000"/>
          <a:lstStyle/>
          <a:p>
            <a:pPr marL="171450" indent="-171450">
              <a:defRPr/>
            </a:pPr>
            <a:r>
              <a:rPr lang="sv-SE" sz="1100" dirty="0" smtClean="0">
                <a:solidFill>
                  <a:srgbClr val="002060"/>
                </a:solidFill>
              </a:rPr>
              <a:t>Projekten med skolmilljöförbättring och skolmaterial har haft önskad effekt. </a:t>
            </a:r>
          </a:p>
          <a:p>
            <a:pPr marL="171450" indent="-171450">
              <a:buFont typeface="Arial" pitchFamily="34" charset="0"/>
              <a:buChar char="•"/>
              <a:defRPr/>
            </a:pPr>
            <a:r>
              <a:rPr lang="sv-SE" sz="1100" b="0" dirty="0" smtClean="0">
                <a:solidFill>
                  <a:srgbClr val="002060"/>
                </a:solidFill>
              </a:rPr>
              <a:t>Vår insats har haft mycket god effekt .</a:t>
            </a:r>
          </a:p>
          <a:p>
            <a:pPr marL="171450" indent="-171450">
              <a:buFont typeface="Arial" pitchFamily="34" charset="0"/>
              <a:buChar char="•"/>
              <a:defRPr/>
            </a:pPr>
            <a:r>
              <a:rPr lang="sv-SE" sz="1100" b="0" dirty="0" smtClean="0">
                <a:solidFill>
                  <a:srgbClr val="002060"/>
                </a:solidFill>
              </a:rPr>
              <a:t>Vi avser att samarbeta med skolan i ett stipendieprogram och fortsatt vidareutbildning. </a:t>
            </a:r>
            <a:endParaRPr lang="sv-SE" sz="1100" dirty="0" smtClean="0">
              <a:solidFill>
                <a:srgbClr val="002060"/>
              </a:solidFill>
            </a:endParaRPr>
          </a:p>
          <a:p>
            <a:pPr marL="171450" indent="-171450">
              <a:buFont typeface="Arial" pitchFamily="34" charset="0"/>
              <a:buChar char="•"/>
              <a:defRPr/>
            </a:pPr>
            <a:endParaRPr lang="sv-SE" sz="900" dirty="0" smtClean="0">
              <a:solidFill>
                <a:srgbClr val="002060"/>
              </a:solidFill>
            </a:endParaRPr>
          </a:p>
          <a:p>
            <a:pPr marL="171450" indent="-171450">
              <a:spcAft>
                <a:spcPts val="600"/>
              </a:spcAft>
              <a:defRPr/>
            </a:pPr>
            <a:endParaRPr lang="sv-SE" sz="900" b="0" dirty="0" smtClean="0"/>
          </a:p>
        </p:txBody>
      </p:sp>
      <p:sp>
        <p:nvSpPr>
          <p:cNvPr id="59" name="Rectangle 14"/>
          <p:cNvSpPr>
            <a:spLocks noChangeArrowheads="1"/>
          </p:cNvSpPr>
          <p:nvPr/>
        </p:nvSpPr>
        <p:spPr bwMode="auto">
          <a:xfrm rot="16200000">
            <a:off x="-207887" y="186120"/>
            <a:ext cx="776961" cy="398208"/>
          </a:xfrm>
          <a:prstGeom prst="rect">
            <a:avLst/>
          </a:prstGeom>
          <a:solidFill>
            <a:schemeClr val="accent1"/>
          </a:solidFill>
          <a:ln w="3175" algn="ctr">
            <a:noFill/>
            <a:round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EFTER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58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AstraZeneca">
      <a:dk1>
        <a:srgbClr val="000000"/>
      </a:dk1>
      <a:lt1>
        <a:srgbClr val="FFFFFF"/>
      </a:lt1>
      <a:dk2>
        <a:srgbClr val="830051"/>
      </a:dk2>
      <a:lt2>
        <a:srgbClr val="F0AB00"/>
      </a:lt2>
      <a:accent1>
        <a:srgbClr val="830051"/>
      </a:accent1>
      <a:accent2>
        <a:srgbClr val="4B306A"/>
      </a:accent2>
      <a:accent3>
        <a:srgbClr val="F0AB00"/>
      </a:accent3>
      <a:accent4>
        <a:srgbClr val="7AB800"/>
      </a:accent4>
      <a:accent5>
        <a:srgbClr val="00ADD0"/>
      </a:accent5>
      <a:accent6>
        <a:srgbClr val="C7C2BA"/>
      </a:accent6>
      <a:hlink>
        <a:srgbClr val="4B306A"/>
      </a:hlink>
      <a:folHlink>
        <a:srgbClr val="C7C2BA"/>
      </a:folHlink>
    </a:clrScheme>
    <a:fontScheme name="tes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err="1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straZeneca">
        <a:dk1>
          <a:srgbClr val="000000"/>
        </a:dk1>
        <a:lt1>
          <a:srgbClr val="FFFFFF"/>
        </a:lt1>
        <a:dk2>
          <a:srgbClr val="830051"/>
        </a:dk2>
        <a:lt2>
          <a:srgbClr val="F0AB00"/>
        </a:lt2>
        <a:accent1>
          <a:srgbClr val="830051"/>
        </a:accent1>
        <a:accent2>
          <a:srgbClr val="4B306A"/>
        </a:accent2>
        <a:accent3>
          <a:srgbClr val="F0AB00"/>
        </a:accent3>
        <a:accent4>
          <a:srgbClr val="7AB800"/>
        </a:accent4>
        <a:accent5>
          <a:srgbClr val="00ADD0"/>
        </a:accent5>
        <a:accent6>
          <a:srgbClr val="C7C2BA"/>
        </a:accent6>
        <a:hlink>
          <a:srgbClr val="4B306A"/>
        </a:hlink>
        <a:folHlink>
          <a:srgbClr val="C7C2B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21DE7EC1BEFC468410469BA318929E" ma:contentTypeVersion="331" ma:contentTypeDescription="Create a new document." ma:contentTypeScope="" ma:versionID="269976759457daa194102173a66d2e70">
  <xsd:schema xmlns:xsd="http://www.w3.org/2001/XMLSchema" xmlns:xs="http://www.w3.org/2001/XMLSchema" xmlns:p="http://schemas.microsoft.com/office/2006/metadata/properties" xmlns:ns2="130507a4-2139-4642-9539-4dacf511e79f" xmlns:ns3="85cbadd0-cfda-4400-809f-6c31bfa0d58e" targetNamespace="http://schemas.microsoft.com/office/2006/metadata/properties" ma:root="true" ma:fieldsID="3018d08e172548437ccc50daccee680d" ns2:_="" ns3:_="">
    <xsd:import namespace="130507a4-2139-4642-9539-4dacf511e79f"/>
    <xsd:import namespace="85cbadd0-cfda-4400-809f-6c31bfa0d58e"/>
    <xsd:element name="properties">
      <xsd:complexType>
        <xsd:sequence>
          <xsd:element name="documentManagement">
            <xsd:complexType>
              <xsd:all>
                <xsd:element ref="ns2:Governance_x0020__x0026__x0020_Planning"/>
                <xsd:element ref="ns3:Archived" minOccurs="0"/>
                <xsd:element ref="ns3:ISPDM_x0020_Document" minOccurs="0"/>
                <xsd:element ref="ns3:FIF_x0020_SEO_x0020_Workstream" minOccurs="0"/>
                <xsd:element ref="ns3:Phas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0507a4-2139-4642-9539-4dacf511e79f" elementFormDefault="qualified">
    <xsd:import namespace="http://schemas.microsoft.com/office/2006/documentManagement/types"/>
    <xsd:import namespace="http://schemas.microsoft.com/office/infopath/2007/PartnerControls"/>
    <xsd:element name="Governance_x0020__x0026__x0020_Planning" ma:index="8" ma:displayName="Governance &amp; Planning" ma:format="Dropdown" ma:indexed="true" ma:internalName="Governance_x0020__x0026__x0020_Planning">
      <xsd:simpleType>
        <xsd:restriction base="dms:Choice">
          <xsd:enumeration value="Programme Tools"/>
          <xsd:enumeration value="Methodology, Process and Guidelines"/>
          <xsd:enumeration value="Audit &amp; Assurance"/>
          <xsd:enumeration value="Other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cbadd0-cfda-4400-809f-6c31bfa0d58e" elementFormDefault="qualified">
    <xsd:import namespace="http://schemas.microsoft.com/office/2006/documentManagement/types"/>
    <xsd:import namespace="http://schemas.microsoft.com/office/infopath/2007/PartnerControls"/>
    <xsd:element name="Archived" ma:index="9" nillable="true" ma:displayName="Archived" ma:default="0" ma:internalName="Archived">
      <xsd:simpleType>
        <xsd:restriction base="dms:Boolean"/>
      </xsd:simpleType>
    </xsd:element>
    <xsd:element name="ISPDM_x0020_Document" ma:index="10" nillable="true" ma:displayName="ISPDM Document" ma:default="0" ma:internalName="ISPDM_x0020_Document">
      <xsd:simpleType>
        <xsd:restriction base="dms:Boolean"/>
      </xsd:simpleType>
    </xsd:element>
    <xsd:element name="FIF_x0020_SEO_x0020_Workstream" ma:index="11" nillable="true" ma:displayName="Workstream" ma:internalName="FIF_x0020_SEO_x0020_Workstream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FIF SEO Program"/>
                    <xsd:enumeration value="BAU/Interfacing"/>
                    <xsd:enumeration value="IS Solution Delivery"/>
                    <xsd:enumeration value="Processes"/>
                  </xsd:restriction>
                </xsd:simpleType>
              </xsd:element>
            </xsd:sequence>
          </xsd:extension>
        </xsd:complexContent>
      </xsd:complexType>
    </xsd:element>
    <xsd:element name="Phase" ma:index="12" nillable="true" ma:displayName="Phase" ma:default="PM" ma:format="Dropdown" ma:internalName="Phase">
      <xsd:simpleType>
        <xsd:restriction base="dms:Choice">
          <xsd:enumeration value="Justify"/>
          <xsd:enumeration value="Initiate"/>
          <xsd:enumeration value="Plan"/>
          <xsd:enumeration value="Analyse"/>
          <xsd:enumeration value="Design"/>
          <xsd:enumeration value="Build"/>
          <xsd:enumeration value="Test"/>
          <xsd:enumeration value="Deploy"/>
          <xsd:enumeration value="Close"/>
          <xsd:enumeration value="PM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PDM_x0020_Document xmlns="85cbadd0-cfda-4400-809f-6c31bfa0d58e">false</ISPDM_x0020_Document>
    <Archived xmlns="85cbadd0-cfda-4400-809f-6c31bfa0d58e">false</Archived>
    <FIF_x0020_SEO_x0020_Workstream xmlns="85cbadd0-cfda-4400-809f-6c31bfa0d58e">
      <Value>FIF SEO Program</Value>
      <Value>BAU/Interfacing</Value>
      <Value>IS Solution Delivery</Value>
    </FIF_x0020_SEO_x0020_Workstream>
    <Phase xmlns="85cbadd0-cfda-4400-809f-6c31bfa0d58e">Close</Phase>
    <Governance_x0020__x0026__x0020_Planning xmlns="130507a4-2139-4642-9539-4dacf511e79f">Other</Governance_x0020__x0026__x0020_Planning>
  </documentManagement>
</p:properties>
</file>

<file path=customXml/itemProps1.xml><?xml version="1.0" encoding="utf-8"?>
<ds:datastoreItem xmlns:ds="http://schemas.openxmlformats.org/officeDocument/2006/customXml" ds:itemID="{38F2D4A0-60C3-40F0-BD7E-C478E2B5DD8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9EBC949-4475-4AF5-A4EF-3FFAE94B38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0507a4-2139-4642-9539-4dacf511e79f"/>
    <ds:schemaRef ds:uri="85cbadd0-cfda-4400-809f-6c31bfa0d58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8F162C8-7ECA-4EC2-895C-204025809817}">
  <ds:schemaRefs>
    <ds:schemaRef ds:uri="http://www.w3.org/XML/1998/namespace"/>
    <ds:schemaRef ds:uri="http://purl.org/dc/dcmitype/"/>
    <ds:schemaRef ds:uri="http://schemas.microsoft.com/office/2006/documentManagement/types"/>
    <ds:schemaRef ds:uri="http://purl.org/dc/terms/"/>
    <ds:schemaRef ds:uri="85cbadd0-cfda-4400-809f-6c31bfa0d58e"/>
    <ds:schemaRef ds:uri="130507a4-2139-4642-9539-4dacf511e79f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16469</TotalTime>
  <Words>419</Words>
  <Application>Microsoft Office PowerPoint</Application>
  <PresentationFormat>Bildspel på skärmen (4:3)</PresentationFormat>
  <Paragraphs>78</Paragraphs>
  <Slides>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7" baseType="lpstr">
      <vt:lpstr>Arial</vt:lpstr>
      <vt:lpstr>Calibri</vt:lpstr>
      <vt:lpstr>Blank</vt:lpstr>
      <vt:lpstr>BENLA COMMUNITY SCHOOL</vt:lpstr>
      <vt:lpstr>BENLA COMMUNITY SCHOOL</vt:lpstr>
      <vt:lpstr>BENLA COMMUNITY SCHOOL</vt:lpstr>
      <vt:lpstr>BENLA COMMUNITY SCHOOL</vt:lpstr>
    </vt:vector>
  </TitlesOfParts>
  <Company>AstraZeneca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to prepare Steering Group presentation</dc:title>
  <dc:creator>Marcus Gamme</dc:creator>
  <dc:description>For both external and internal use</dc:description>
  <cp:lastModifiedBy>Peter Henning</cp:lastModifiedBy>
  <cp:revision>553</cp:revision>
  <dcterms:created xsi:type="dcterms:W3CDTF">2013-06-05T13:21:55Z</dcterms:created>
  <dcterms:modified xsi:type="dcterms:W3CDTF">2014-12-20T11:06:16Z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lpwstr>1.4</vt:lpwstr>
  </property>
  <property fmtid="{D5CDD505-2E9C-101B-9397-08002B2CF9AE}" pid="3" name="ContentTypeId">
    <vt:lpwstr>0x010100A521DE7EC1BEFC468410469BA318929E</vt:lpwstr>
  </property>
  <property fmtid="{D5CDD505-2E9C-101B-9397-08002B2CF9AE}" pid="4" name="AZAudience">
    <vt:lpwstr/>
  </property>
  <property fmtid="{D5CDD505-2E9C-101B-9397-08002B2CF9AE}" pid="5" name="AZSubject">
    <vt:lpwstr/>
  </property>
  <property fmtid="{D5CDD505-2E9C-101B-9397-08002B2CF9AE}" pid="6" name="SecurityLevel">
    <vt:lpwstr>1;#Unmarked or AstraZeneca Community Use Only|96be3aed-14e0-4a3b-a72f-7149e02a8bd7</vt:lpwstr>
  </property>
  <property fmtid="{D5CDD505-2E9C-101B-9397-08002B2CF9AE}" pid="7" name="Type">
    <vt:lpwstr/>
  </property>
  <property fmtid="{D5CDD505-2E9C-101B-9397-08002B2CF9AE}" pid="8" name="GRADCode">
    <vt:lpwstr/>
  </property>
  <property fmtid="{D5CDD505-2E9C-101B-9397-08002B2CF9AE}" pid="9" name="GRADCodeFieldTaxHTField0">
    <vt:lpwstr/>
  </property>
  <property fmtid="{D5CDD505-2E9C-101B-9397-08002B2CF9AE}" pid="10" name="AZSubjectTaxHTField0">
    <vt:lpwstr/>
  </property>
  <property fmtid="{D5CDD505-2E9C-101B-9397-08002B2CF9AE}" pid="11" name="SecurityLevelTaxHTField0">
    <vt:lpwstr>Unmarked or AstraZeneca Community Use Only|96be3aed-14e0-4a3b-a72f-7149e02a8bd7</vt:lpwstr>
  </property>
  <property fmtid="{D5CDD505-2E9C-101B-9397-08002B2CF9AE}" pid="12" name="AZAudienceTaxHTField0">
    <vt:lpwstr/>
  </property>
  <property fmtid="{D5CDD505-2E9C-101B-9397-08002B2CF9AE}" pid="13" name="TaxCatchAll">
    <vt:lpwstr>1;#Unmarked or AstraZeneca Community Use Only|96be3aed-14e0-4a3b-a72f-7149e02a8bd7</vt:lpwstr>
  </property>
  <property fmtid="{D5CDD505-2E9C-101B-9397-08002B2CF9AE}" pid="14" name="TypeTaxHTField0">
    <vt:lpwstr/>
  </property>
  <property fmtid="{D5CDD505-2E9C-101B-9397-08002B2CF9AE}" pid="15" name="Owner">
    <vt:lpwstr>4728</vt:lpwstr>
  </property>
</Properties>
</file>